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6858000" cx="9144000"/>
  <p:notesSz cx="6858000" cy="9144000"/>
  <p:embeddedFontLst>
    <p:embeddedFont>
      <p:font typeface="Merriweather Sans"/>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1" roundtripDataSignature="AMtx7mhIy5ZI25KYqXF6tGSTQiH01NHD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94B60B-E0D8-4CE8-97A0-9A39135A29E6}">
  <a:tblStyle styleId="{A794B60B-E0D8-4CE8-97A0-9A39135A29E6}"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b="off" i="off"/>
    </a:band1H>
    <a:band2H>
      <a:tcTxStyle b="off" i="off"/>
      <a:tcStyle>
        <a:fill>
          <a:solidFill>
            <a:srgbClr val="E3E5E8"/>
          </a:solidFill>
        </a:fill>
      </a:tcStyle>
    </a:band2H>
    <a:band1V>
      <a:tcTxStyle b="off" i="off"/>
    </a:band1V>
    <a:band2V>
      <a:tcTxStyle b="off" i="off"/>
    </a:band2V>
    <a:lastCol>
      <a:tcTxStyle b="off" i="off"/>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b="off" i="off"/>
    </a:seCell>
    <a:swCell>
      <a:tcTxStyle b="off" i="off"/>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customschemas.google.com/relationships/presentationmetadata" Target="metadata"/><Relationship Id="rId70" Type="http://schemas.openxmlformats.org/officeDocument/2006/relationships/font" Target="fonts/MerriweatherSans-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MerriweatherSans-bold.fntdata"/><Relationship Id="rId23" Type="http://schemas.openxmlformats.org/officeDocument/2006/relationships/slide" Target="slides/slide18.xml"/><Relationship Id="rId67" Type="http://schemas.openxmlformats.org/officeDocument/2006/relationships/font" Target="fonts/MerriweatherSans-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erriweatherSans-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1pPr>
            <a:lvl2pPr indent="-228600" lvl="1" marL="9144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2pPr>
            <a:lvl3pPr indent="-228600" lvl="2" marL="13716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3pPr>
            <a:lvl4pPr indent="-228600" lvl="3" marL="18288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4pPr>
            <a:lvl5pPr indent="-228600" lvl="4" marL="22860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5pPr>
            <a:lvl6pPr indent="-228600" lvl="5" marL="27432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6pPr>
            <a:lvl7pPr indent="-228600" lvl="6" marL="32004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7pPr>
            <a:lvl8pPr indent="-228600" lvl="7" marL="36576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8pPr>
            <a:lvl9pPr indent="-228600" lvl="8" marL="41148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 name="Google Shape;2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 name="Google Shape;3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 name="Google Shape;3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5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9" name="Google Shape;429;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5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5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5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5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5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6" name="Google Shape;536;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 name="Google Shape;543;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6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6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97e87fba88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g97e87fba8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97e87fba88_0_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6" name="Google Shape;576;g97e87fba88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97e87fba88_0_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4" name="Google Shape;594;g97e87fba88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97e87fba88_0_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7" name="Google Shape;607;g97e87fba88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 name="Google Shape;5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97e87fba88_0_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9" name="Google Shape;619;g97e87fba88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97e87fba88_0_6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4" name="Google Shape;634;g97e87fba88_0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97e87fba88_0_7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8" name="Google Shape;648;g97e87fba88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97e87fba88_0_9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1" name="Google Shape;661;g97e87fba88_0_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97e87fba88_0_10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4" name="Google Shape;674;g97e87fba88_0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97e87fba88_0_1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7" name="Google Shape;687;g97e87fba88_0_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97e87fba88_0_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0" name="Google Shape;700;g97e87fba88_0_1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200">
                <a:latin typeface="Merriweather Sans"/>
                <a:ea typeface="Merriweather Sans"/>
                <a:cs typeface="Merriweather Sans"/>
                <a:sym typeface="Merriweather Sans"/>
              </a:rPr>
              <a:t>acbbcdae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97e87fba88_0_1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0" name="Google Shape;710;g97e87fba88_0_1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97e87fba88_0_1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2" name="Google Shape;722;g97e87fba88_0_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97e87fba88_0_1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4" name="Google Shape;734;g97e87fba88_0_1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97e87fba88_0_16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7" name="Google Shape;747;g97e87fba88_0_1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97e87fba88_0_1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9" name="Google Shape;759;g97e87fba88_0_1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x">
  <p:cSld name="TITLE_AND_BODY">
    <p:bg>
      <p:bgPr>
        <a:solidFill>
          <a:srgbClr val="F4F4F4"/>
        </a:solidFill>
      </p:bgPr>
    </p:bg>
    <p:spTree>
      <p:nvGrpSpPr>
        <p:cNvPr id="9" name="Shape 9"/>
        <p:cNvGrpSpPr/>
        <p:nvPr/>
      </p:nvGrpSpPr>
      <p:grpSpPr>
        <a:xfrm>
          <a:off x="0" y="0"/>
          <a:ext cx="0" cy="0"/>
          <a:chOff x="0" y="0"/>
          <a:chExt cx="0" cy="0"/>
        </a:xfrm>
      </p:grpSpPr>
      <p:sp>
        <p:nvSpPr>
          <p:cNvPr id="10" name="Google Shape;10;p86"/>
          <p:cNvSpPr txBox="1"/>
          <p:nvPr>
            <p:ph idx="12" type="sldNum"/>
          </p:nvPr>
        </p:nvSpPr>
        <p:spPr>
          <a:xfrm>
            <a:off x="6312016" y="5503577"/>
            <a:ext cx="241191" cy="246449"/>
          </a:xfrm>
          <a:prstGeom prst="rect">
            <a:avLst/>
          </a:prstGeom>
          <a:noFill/>
          <a:ln>
            <a:noFill/>
          </a:ln>
        </p:spPr>
        <p:txBody>
          <a:bodyPr anchorCtr="0" anchor="ctr" bIns="34300" lIns="34300" spcFirstLastPara="1" rIns="34300" wrap="square" tIns="34300">
            <a:spAutoFit/>
          </a:bodyPr>
          <a:lstStyle>
            <a:lvl1pPr indent="0" lvl="0"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rgbClr val="59595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1" name="Shape 11"/>
        <p:cNvGrpSpPr/>
        <p:nvPr/>
      </p:nvGrpSpPr>
      <p:grpSpPr>
        <a:xfrm>
          <a:off x="0" y="0"/>
          <a:ext cx="0" cy="0"/>
          <a:chOff x="0" y="0"/>
          <a:chExt cx="0" cy="0"/>
        </a:xfrm>
      </p:grpSpPr>
      <p:sp>
        <p:nvSpPr>
          <p:cNvPr id="12" name="Google Shape;12;p87"/>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 name="Google Shape;13;p87"/>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Clr>
                <a:srgbClr val="595959"/>
              </a:buClr>
              <a:buSzPts val="1800"/>
              <a:buChar char="●"/>
              <a:defRPr/>
            </a:lvl1pPr>
            <a:lvl2pPr indent="-342900" lvl="1" marL="914400" algn="l">
              <a:lnSpc>
                <a:spcPct val="115000"/>
              </a:lnSpc>
              <a:spcBef>
                <a:spcPts val="0"/>
              </a:spcBef>
              <a:spcAft>
                <a:spcPts val="0"/>
              </a:spcAft>
              <a:buClr>
                <a:srgbClr val="595959"/>
              </a:buClr>
              <a:buSzPts val="1800"/>
              <a:buChar char="○"/>
              <a:defRPr/>
            </a:lvl2pPr>
            <a:lvl3pPr indent="-342900" lvl="2" marL="1371600" algn="l">
              <a:lnSpc>
                <a:spcPct val="115000"/>
              </a:lnSpc>
              <a:spcBef>
                <a:spcPts val="0"/>
              </a:spcBef>
              <a:spcAft>
                <a:spcPts val="0"/>
              </a:spcAft>
              <a:buClr>
                <a:srgbClr val="595959"/>
              </a:buClr>
              <a:buSzPts val="1800"/>
              <a:buChar char="■"/>
              <a:defRPr/>
            </a:lvl3pPr>
            <a:lvl4pPr indent="-342900" lvl="3" marL="1828800" algn="l">
              <a:lnSpc>
                <a:spcPct val="115000"/>
              </a:lnSpc>
              <a:spcBef>
                <a:spcPts val="0"/>
              </a:spcBef>
              <a:spcAft>
                <a:spcPts val="0"/>
              </a:spcAft>
              <a:buClr>
                <a:srgbClr val="595959"/>
              </a:buClr>
              <a:buSzPts val="1800"/>
              <a:buChar char="●"/>
              <a:defRPr/>
            </a:lvl4pPr>
            <a:lvl5pPr indent="-342900" lvl="4" marL="2286000" algn="l">
              <a:lnSpc>
                <a:spcPct val="115000"/>
              </a:lnSpc>
              <a:spcBef>
                <a:spcPts val="0"/>
              </a:spcBef>
              <a:spcAft>
                <a:spcPts val="0"/>
              </a:spcAft>
              <a:buClr>
                <a:srgbClr val="595959"/>
              </a:buClr>
              <a:buSzPts val="1800"/>
              <a:buChar char="○"/>
              <a:defRPr/>
            </a:lvl5pPr>
            <a:lvl6pPr indent="-342900" lvl="5" marL="2743200" algn="l">
              <a:lnSpc>
                <a:spcPct val="115000"/>
              </a:lnSpc>
              <a:spcBef>
                <a:spcPts val="0"/>
              </a:spcBef>
              <a:spcAft>
                <a:spcPts val="0"/>
              </a:spcAft>
              <a:buClr>
                <a:srgbClr val="595959"/>
              </a:buClr>
              <a:buSzPts val="1800"/>
              <a:buChar char="●"/>
              <a:defRPr/>
            </a:lvl6pPr>
            <a:lvl7pPr indent="-342900" lvl="6" marL="3200400" algn="l">
              <a:lnSpc>
                <a:spcPct val="115000"/>
              </a:lnSpc>
              <a:spcBef>
                <a:spcPts val="0"/>
              </a:spcBef>
              <a:spcAft>
                <a:spcPts val="0"/>
              </a:spcAft>
              <a:buClr>
                <a:srgbClr val="595959"/>
              </a:buClr>
              <a:buSzPts val="1800"/>
              <a:buChar char="●"/>
              <a:defRPr/>
            </a:lvl7pPr>
            <a:lvl8pPr indent="-342900" lvl="7" marL="3657600" algn="l">
              <a:lnSpc>
                <a:spcPct val="115000"/>
              </a:lnSpc>
              <a:spcBef>
                <a:spcPts val="0"/>
              </a:spcBef>
              <a:spcAft>
                <a:spcPts val="0"/>
              </a:spcAft>
              <a:buClr>
                <a:srgbClr val="595959"/>
              </a:buClr>
              <a:buSzPts val="1800"/>
              <a:buChar char="●"/>
              <a:defRPr/>
            </a:lvl8pPr>
            <a:lvl9pPr indent="-342900" lvl="8" marL="4114800" algn="l">
              <a:lnSpc>
                <a:spcPct val="115000"/>
              </a:lnSpc>
              <a:spcBef>
                <a:spcPts val="0"/>
              </a:spcBef>
              <a:spcAft>
                <a:spcPts val="0"/>
              </a:spcAft>
              <a:buClr>
                <a:srgbClr val="595959"/>
              </a:buClr>
              <a:buSzPts val="1800"/>
              <a:buChar char="●"/>
              <a:defRPr/>
            </a:lvl9pPr>
          </a:lstStyle>
          <a:p/>
        </p:txBody>
      </p:sp>
      <p:sp>
        <p:nvSpPr>
          <p:cNvPr id="14" name="Google Shape;14;p87"/>
          <p:cNvSpPr txBox="1"/>
          <p:nvPr>
            <p:ph idx="12" type="sldNum"/>
          </p:nvPr>
        </p:nvSpPr>
        <p:spPr>
          <a:xfrm>
            <a:off x="8656106" y="5539438"/>
            <a:ext cx="365058" cy="355657"/>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3">
    <p:spTree>
      <p:nvGrpSpPr>
        <p:cNvPr id="15" name="Shape 15"/>
        <p:cNvGrpSpPr/>
        <p:nvPr/>
      </p:nvGrpSpPr>
      <p:grpSpPr>
        <a:xfrm>
          <a:off x="0" y="0"/>
          <a:ext cx="0" cy="0"/>
          <a:chOff x="0" y="0"/>
          <a:chExt cx="0" cy="0"/>
        </a:xfrm>
      </p:grpSpPr>
      <p:sp>
        <p:nvSpPr>
          <p:cNvPr id="16" name="Google Shape;16;p88"/>
          <p:cNvSpPr txBox="1"/>
          <p:nvPr>
            <p:ph type="title"/>
          </p:nvPr>
        </p:nvSpPr>
        <p:spPr>
          <a:xfrm>
            <a:off x="311699" y="1302273"/>
            <a:ext cx="8520602" cy="572705"/>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 name="Google Shape;17;p88"/>
          <p:cNvSpPr txBox="1"/>
          <p:nvPr>
            <p:ph idx="1" type="body"/>
          </p:nvPr>
        </p:nvSpPr>
        <p:spPr>
          <a:xfrm>
            <a:off x="311699" y="2009723"/>
            <a:ext cx="8520602" cy="3416404"/>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Clr>
                <a:srgbClr val="595959"/>
              </a:buClr>
              <a:buSzPts val="1800"/>
              <a:buChar char="●"/>
              <a:defRPr/>
            </a:lvl1pPr>
            <a:lvl2pPr indent="-342900" lvl="1" marL="914400" algn="l">
              <a:lnSpc>
                <a:spcPct val="115000"/>
              </a:lnSpc>
              <a:spcBef>
                <a:spcPts val="0"/>
              </a:spcBef>
              <a:spcAft>
                <a:spcPts val="0"/>
              </a:spcAft>
              <a:buClr>
                <a:srgbClr val="595959"/>
              </a:buClr>
              <a:buSzPts val="1800"/>
              <a:buChar char="○"/>
              <a:defRPr/>
            </a:lvl2pPr>
            <a:lvl3pPr indent="-342900" lvl="2" marL="1371600" algn="l">
              <a:lnSpc>
                <a:spcPct val="115000"/>
              </a:lnSpc>
              <a:spcBef>
                <a:spcPts val="0"/>
              </a:spcBef>
              <a:spcAft>
                <a:spcPts val="0"/>
              </a:spcAft>
              <a:buClr>
                <a:srgbClr val="595959"/>
              </a:buClr>
              <a:buSzPts val="1800"/>
              <a:buChar char="■"/>
              <a:defRPr/>
            </a:lvl3pPr>
            <a:lvl4pPr indent="-342900" lvl="3" marL="1828800" algn="l">
              <a:lnSpc>
                <a:spcPct val="115000"/>
              </a:lnSpc>
              <a:spcBef>
                <a:spcPts val="0"/>
              </a:spcBef>
              <a:spcAft>
                <a:spcPts val="0"/>
              </a:spcAft>
              <a:buClr>
                <a:srgbClr val="595959"/>
              </a:buClr>
              <a:buSzPts val="1800"/>
              <a:buChar char="●"/>
              <a:defRPr/>
            </a:lvl4pPr>
            <a:lvl5pPr indent="-342900" lvl="4" marL="2286000" algn="l">
              <a:lnSpc>
                <a:spcPct val="115000"/>
              </a:lnSpc>
              <a:spcBef>
                <a:spcPts val="0"/>
              </a:spcBef>
              <a:spcAft>
                <a:spcPts val="0"/>
              </a:spcAft>
              <a:buClr>
                <a:srgbClr val="595959"/>
              </a:buClr>
              <a:buSzPts val="1800"/>
              <a:buChar char="○"/>
              <a:defRPr/>
            </a:lvl5pPr>
            <a:lvl6pPr indent="-342900" lvl="5" marL="2743200" algn="l">
              <a:lnSpc>
                <a:spcPct val="115000"/>
              </a:lnSpc>
              <a:spcBef>
                <a:spcPts val="0"/>
              </a:spcBef>
              <a:spcAft>
                <a:spcPts val="0"/>
              </a:spcAft>
              <a:buClr>
                <a:srgbClr val="595959"/>
              </a:buClr>
              <a:buSzPts val="1800"/>
              <a:buChar char="●"/>
              <a:defRPr/>
            </a:lvl6pPr>
            <a:lvl7pPr indent="-342900" lvl="6" marL="3200400" algn="l">
              <a:lnSpc>
                <a:spcPct val="115000"/>
              </a:lnSpc>
              <a:spcBef>
                <a:spcPts val="0"/>
              </a:spcBef>
              <a:spcAft>
                <a:spcPts val="0"/>
              </a:spcAft>
              <a:buClr>
                <a:srgbClr val="595959"/>
              </a:buClr>
              <a:buSzPts val="1800"/>
              <a:buChar char="●"/>
              <a:defRPr/>
            </a:lvl7pPr>
            <a:lvl8pPr indent="-342900" lvl="7" marL="3657600" algn="l">
              <a:lnSpc>
                <a:spcPct val="115000"/>
              </a:lnSpc>
              <a:spcBef>
                <a:spcPts val="0"/>
              </a:spcBef>
              <a:spcAft>
                <a:spcPts val="0"/>
              </a:spcAft>
              <a:buClr>
                <a:srgbClr val="595959"/>
              </a:buClr>
              <a:buSzPts val="1800"/>
              <a:buChar char="●"/>
              <a:defRPr/>
            </a:lvl8pPr>
            <a:lvl9pPr indent="-342900" lvl="8" marL="4114800" algn="l">
              <a:lnSpc>
                <a:spcPct val="115000"/>
              </a:lnSpc>
              <a:spcBef>
                <a:spcPts val="0"/>
              </a:spcBef>
              <a:spcAft>
                <a:spcPts val="0"/>
              </a:spcAft>
              <a:buClr>
                <a:srgbClr val="595959"/>
              </a:buClr>
              <a:buSzPts val="1800"/>
              <a:buChar char="●"/>
              <a:defRPr/>
            </a:lvl9pPr>
          </a:lstStyle>
          <a:p/>
        </p:txBody>
      </p:sp>
      <p:sp>
        <p:nvSpPr>
          <p:cNvPr id="18" name="Google Shape;18;p88"/>
          <p:cNvSpPr txBox="1"/>
          <p:nvPr>
            <p:ph idx="12" type="sldNum"/>
          </p:nvPr>
        </p:nvSpPr>
        <p:spPr>
          <a:xfrm>
            <a:off x="8656095" y="5539434"/>
            <a:ext cx="365066" cy="35566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19" name="Shape 19"/>
        <p:cNvGrpSpPr/>
        <p:nvPr/>
      </p:nvGrpSpPr>
      <p:grpSpPr>
        <a:xfrm>
          <a:off x="0" y="0"/>
          <a:ext cx="0" cy="0"/>
          <a:chOff x="0" y="0"/>
          <a:chExt cx="0" cy="0"/>
        </a:xfrm>
      </p:grpSpPr>
      <p:sp>
        <p:nvSpPr>
          <p:cNvPr id="20" name="Google Shape;20;p89"/>
          <p:cNvSpPr txBox="1"/>
          <p:nvPr>
            <p:ph idx="12" type="sldNum"/>
          </p:nvPr>
        </p:nvSpPr>
        <p:spPr>
          <a:xfrm>
            <a:off x="8305800" y="6324600"/>
            <a:ext cx="386662" cy="375227"/>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200">
              <a:solidFill>
                <a:srgbClr val="59595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85"/>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7" name="Google Shape;7;p85"/>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81000" lvl="0" marL="4572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1pPr>
            <a:lvl2pPr indent="-381000" lvl="1" marL="9144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2pPr>
            <a:lvl3pPr indent="-381000" lvl="2" marL="13716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3pPr>
            <a:lvl4pPr indent="-381000" lvl="3" marL="18288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4pPr>
            <a:lvl5pPr indent="-381000" lvl="4" marL="22860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5pPr>
            <a:lvl6pPr indent="-381000" lvl="5" marL="27432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6pPr>
            <a:lvl7pPr indent="-381000" lvl="6" marL="32004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7pPr>
            <a:lvl8pPr indent="-381000" lvl="7" marL="36576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8pPr>
            <a:lvl9pPr indent="-381000" lvl="8" marL="41148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9pPr>
          </a:lstStyle>
          <a:p/>
        </p:txBody>
      </p:sp>
      <p:sp>
        <p:nvSpPr>
          <p:cNvPr id="8" name="Google Shape;8;p85"/>
          <p:cNvSpPr txBox="1"/>
          <p:nvPr>
            <p:ph idx="12" type="sldNum"/>
          </p:nvPr>
        </p:nvSpPr>
        <p:spPr>
          <a:xfrm>
            <a:off x="8656106" y="5539438"/>
            <a:ext cx="365058" cy="355657"/>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grpSp>
        <p:nvGrpSpPr>
          <p:cNvPr id="25" name="Google Shape;25;p1"/>
          <p:cNvGrpSpPr/>
          <p:nvPr/>
        </p:nvGrpSpPr>
        <p:grpSpPr>
          <a:xfrm>
            <a:off x="-289262" y="10925"/>
            <a:ext cx="2343619" cy="6836139"/>
            <a:chOff x="0" y="-1"/>
            <a:chExt cx="2343617" cy="6836138"/>
          </a:xfrm>
        </p:grpSpPr>
        <p:sp>
          <p:nvSpPr>
            <p:cNvPr id="26" name="Google Shape;26;p1"/>
            <p:cNvSpPr/>
            <p:nvPr/>
          </p:nvSpPr>
          <p:spPr>
            <a:xfrm>
              <a:off x="0" y="-1"/>
              <a:ext cx="2343612" cy="6836138"/>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Georgia"/>
                <a:buNone/>
              </a:pPr>
              <a:r>
                <a:t/>
              </a:r>
              <a:endParaRPr b="1" i="0" sz="1800" u="none" cap="none" strike="noStrike">
                <a:solidFill>
                  <a:srgbClr val="FFFFFF"/>
                </a:solidFill>
                <a:latin typeface="Georgia"/>
                <a:ea typeface="Georgia"/>
                <a:cs typeface="Georgia"/>
                <a:sym typeface="Georgia"/>
              </a:endParaRPr>
            </a:p>
          </p:txBody>
        </p:sp>
        <p:sp>
          <p:nvSpPr>
            <p:cNvPr id="27" name="Google Shape;27;p1"/>
            <p:cNvSpPr txBox="1"/>
            <p:nvPr/>
          </p:nvSpPr>
          <p:spPr>
            <a:xfrm>
              <a:off x="0" y="2716998"/>
              <a:ext cx="2343617" cy="1402149"/>
            </a:xfrm>
            <a:prstGeom prst="rect">
              <a:avLst/>
            </a:prstGeom>
            <a:noFill/>
            <a:ln>
              <a:noFill/>
            </a:ln>
          </p:spPr>
          <p:txBody>
            <a:bodyPr anchorCtr="0" anchor="ctr" bIns="34300" lIns="34300" spcFirstLastPara="1" rIns="34300" wrap="square" tIns="34300">
              <a:spAutoFit/>
            </a:bodyPr>
            <a:lstStyle/>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cxnSp>
        <p:nvCxnSpPr>
          <p:cNvPr id="28" name="Google Shape;28;p1"/>
          <p:cNvCxnSpPr/>
          <p:nvPr/>
        </p:nvCxnSpPr>
        <p:spPr>
          <a:xfrm>
            <a:off x="-5" y="2456434"/>
            <a:ext cx="9153547" cy="1"/>
          </a:xfrm>
          <a:prstGeom prst="straightConnector1">
            <a:avLst/>
          </a:prstGeom>
          <a:noFill/>
          <a:ln cap="flat" cmpd="sng" w="9525">
            <a:solidFill>
              <a:srgbClr val="B7B7B7">
                <a:alpha val="49411"/>
              </a:srgbClr>
            </a:solidFill>
            <a:prstDash val="solid"/>
            <a:round/>
            <a:headEnd len="sm" w="sm" type="none"/>
            <a:tailEnd len="sm" w="sm" type="none"/>
          </a:ln>
        </p:spPr>
      </p:cxnSp>
      <p:sp>
        <p:nvSpPr>
          <p:cNvPr id="29" name="Google Shape;29;p1"/>
          <p:cNvSpPr txBox="1"/>
          <p:nvPr/>
        </p:nvSpPr>
        <p:spPr>
          <a:xfrm>
            <a:off x="2306553" y="2751892"/>
            <a:ext cx="6874896" cy="135421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2060"/>
              </a:buClr>
              <a:buSzPts val="4400"/>
              <a:buFont typeface="Georgia"/>
              <a:buNone/>
            </a:pPr>
            <a:r>
              <a:rPr b="0" i="0" lang="en-US" sz="4400" u="none" cap="none" strike="noStrike">
                <a:solidFill>
                  <a:srgbClr val="002060"/>
                </a:solidFill>
                <a:latin typeface="Georgia"/>
                <a:ea typeface="Georgia"/>
                <a:cs typeface="Georgia"/>
                <a:sym typeface="Georgia"/>
              </a:rPr>
              <a:t>FLUID AND ELECTROLYTE BALANCE</a:t>
            </a:r>
            <a:endParaRPr b="0" i="0" sz="1200" u="none" cap="none" strike="noStrike">
              <a:solidFill>
                <a:srgbClr val="002060"/>
              </a:solidFill>
              <a:latin typeface="Georgia"/>
              <a:ea typeface="Georgia"/>
              <a:cs typeface="Georgia"/>
              <a:sym typeface="Georgia"/>
            </a:endParaRPr>
          </a:p>
        </p:txBody>
      </p:sp>
      <p:pic>
        <p:nvPicPr>
          <p:cNvPr descr="image1.png" id="30" name="Google Shape;30;p1"/>
          <p:cNvPicPr preferRelativeResize="0"/>
          <p:nvPr/>
        </p:nvPicPr>
        <p:blipFill rotWithShape="1">
          <a:blip r:embed="rId3">
            <a:alphaModFix/>
          </a:blip>
          <a:srcRect b="0" l="0" r="0" t="0"/>
          <a:stretch/>
        </p:blipFill>
        <p:spPr>
          <a:xfrm>
            <a:off x="383102" y="1215423"/>
            <a:ext cx="1227553" cy="10698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500"/>
                                        <p:tgtEl>
                                          <p:spTgt spid="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
                                        </p:tgtEl>
                                        <p:attrNameLst>
                                          <p:attrName>style.visibility</p:attrName>
                                        </p:attrNameLst>
                                      </p:cBhvr>
                                      <p:to>
                                        <p:strVal val="visible"/>
                                      </p:to>
                                    </p:set>
                                    <p:animEffect filter="fade" transition="in">
                                      <p:cBhvr>
                                        <p:cTn dur="300"/>
                                        <p:tgtEl>
                                          <p:spTgt spid="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6"/>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15" name="Google Shape;115;p26"/>
          <p:cNvSpPr txBox="1"/>
          <p:nvPr>
            <p:ph idx="4294967295" type="title"/>
          </p:nvPr>
        </p:nvSpPr>
        <p:spPr>
          <a:xfrm>
            <a:off x="-1" y="761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Water Gain</a:t>
            </a:r>
            <a:endParaRPr/>
          </a:p>
        </p:txBody>
      </p:sp>
      <p:sp>
        <p:nvSpPr>
          <p:cNvPr id="116" name="Google Shape;116;p26"/>
          <p:cNvSpPr txBox="1"/>
          <p:nvPr>
            <p:ph idx="4294967295" type="body"/>
          </p:nvPr>
        </p:nvSpPr>
        <p:spPr>
          <a:xfrm>
            <a:off x="533400" y="1143000"/>
            <a:ext cx="8458200" cy="57150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3200"/>
              <a:buFont typeface="Arial"/>
              <a:buChar char="•"/>
            </a:pPr>
            <a:r>
              <a:rPr b="1" lang="en-US" sz="3200">
                <a:solidFill>
                  <a:srgbClr val="000000"/>
                </a:solidFill>
              </a:rPr>
              <a:t>fluid balance </a:t>
            </a:r>
            <a:r>
              <a:rPr b="0" lang="en-US"/>
              <a:t>- when daily gains and  losses are equal (about </a:t>
            </a:r>
            <a:r>
              <a:rPr b="1" lang="en-US" sz="3200">
                <a:solidFill>
                  <a:srgbClr val="000000"/>
                </a:solidFill>
              </a:rPr>
              <a:t>2,500 mL/day</a:t>
            </a:r>
            <a:r>
              <a:rPr b="0" lang="en-US"/>
              <a:t>)</a:t>
            </a:r>
            <a:endParaRPr b="0"/>
          </a:p>
          <a:p>
            <a:pPr indent="-190500" lvl="0" marL="342900" rtl="0" algn="l">
              <a:lnSpc>
                <a:spcPct val="100000"/>
              </a:lnSpc>
              <a:spcBef>
                <a:spcPts val="700"/>
              </a:spcBef>
              <a:spcAft>
                <a:spcPts val="0"/>
              </a:spcAft>
              <a:buClr>
                <a:srgbClr val="000000"/>
              </a:buClr>
              <a:buSzPts val="2400"/>
              <a:buFont typeface="Arial"/>
              <a:buNone/>
            </a:pPr>
            <a:r>
              <a:t/>
            </a:r>
            <a:endParaRPr b="0"/>
          </a:p>
          <a:p>
            <a:pPr indent="-342900" lvl="0" marL="342900" rtl="0" algn="l">
              <a:lnSpc>
                <a:spcPct val="100000"/>
              </a:lnSpc>
              <a:spcBef>
                <a:spcPts val="700"/>
              </a:spcBef>
              <a:spcAft>
                <a:spcPts val="0"/>
              </a:spcAft>
              <a:buClr>
                <a:srgbClr val="000000"/>
              </a:buClr>
              <a:buSzPts val="3200"/>
              <a:buFont typeface="Arial"/>
              <a:buChar char="•"/>
            </a:pPr>
            <a:r>
              <a:rPr b="1" lang="en-US" sz="3200">
                <a:solidFill>
                  <a:srgbClr val="000000"/>
                </a:solidFill>
              </a:rPr>
              <a:t>gains </a:t>
            </a:r>
            <a:r>
              <a:rPr b="0" lang="en-US"/>
              <a:t>come from </a:t>
            </a:r>
            <a:r>
              <a:rPr b="1" lang="en-US" sz="3200">
                <a:solidFill>
                  <a:srgbClr val="000000"/>
                </a:solidFill>
              </a:rPr>
              <a:t>two sources:</a:t>
            </a:r>
            <a:endParaRPr/>
          </a:p>
          <a:p>
            <a:pPr indent="-139700" lvl="0" marL="342900" rtl="0" algn="l">
              <a:lnSpc>
                <a:spcPct val="100000"/>
              </a:lnSpc>
              <a:spcBef>
                <a:spcPts val="700"/>
              </a:spcBef>
              <a:spcAft>
                <a:spcPts val="0"/>
              </a:spcAft>
              <a:buClr>
                <a:srgbClr val="000000"/>
              </a:buClr>
              <a:buSzPts val="3200"/>
              <a:buFont typeface="Arial"/>
              <a:buNone/>
            </a:pPr>
            <a:r>
              <a:t/>
            </a:r>
            <a:endParaRPr b="1" sz="3200">
              <a:solidFill>
                <a:srgbClr val="000000"/>
              </a:solidFill>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preformed water </a:t>
            </a:r>
            <a:r>
              <a:rPr b="0" lang="en-US"/>
              <a:t>(2,300 mL/day)</a:t>
            </a:r>
            <a:endParaRPr b="0"/>
          </a:p>
          <a:p>
            <a:pPr indent="-228600" lvl="2" marL="1143000" rtl="0" algn="l">
              <a:lnSpc>
                <a:spcPct val="100000"/>
              </a:lnSpc>
              <a:spcBef>
                <a:spcPts val="0"/>
              </a:spcBef>
              <a:spcAft>
                <a:spcPts val="0"/>
              </a:spcAft>
              <a:buClr>
                <a:srgbClr val="000000"/>
              </a:buClr>
              <a:buSzPts val="2400"/>
              <a:buFont typeface="Arial"/>
              <a:buChar char="•"/>
            </a:pPr>
            <a:r>
              <a:rPr lang="en-US">
                <a:solidFill>
                  <a:srgbClr val="000000"/>
                </a:solidFill>
              </a:rPr>
              <a:t>ingested in food (700 mL/day) and                      drink (1600 mL/day)</a:t>
            </a:r>
            <a:endParaRPr/>
          </a:p>
          <a:p>
            <a:pPr indent="-76200" lvl="2" marL="1143000" rtl="0" algn="l">
              <a:lnSpc>
                <a:spcPct val="100000"/>
              </a:lnSpc>
              <a:spcBef>
                <a:spcPts val="0"/>
              </a:spcBef>
              <a:spcAft>
                <a:spcPts val="0"/>
              </a:spcAft>
              <a:buClr>
                <a:srgbClr val="000000"/>
              </a:buClr>
              <a:buSzPts val="2400"/>
              <a:buFont typeface="Arial"/>
              <a:buNone/>
            </a:pPr>
            <a:r>
              <a:t/>
            </a:r>
            <a:endParaRPr>
              <a:solidFill>
                <a:srgbClr val="000000"/>
              </a:solidFill>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metabolic water </a:t>
            </a:r>
            <a:r>
              <a:rPr b="0" lang="en-US"/>
              <a:t>(200 mL/day)</a:t>
            </a:r>
            <a:endParaRPr b="0"/>
          </a:p>
          <a:p>
            <a:pPr indent="-228600" lvl="2" marL="1143000" rtl="0" algn="l">
              <a:lnSpc>
                <a:spcPct val="100000"/>
              </a:lnSpc>
              <a:spcBef>
                <a:spcPts val="0"/>
              </a:spcBef>
              <a:spcAft>
                <a:spcPts val="0"/>
              </a:spcAft>
              <a:buClr>
                <a:srgbClr val="000000"/>
              </a:buClr>
              <a:buSzPts val="2400"/>
              <a:buFont typeface="Arial"/>
              <a:buChar char="•"/>
            </a:pPr>
            <a:r>
              <a:rPr lang="en-US">
                <a:solidFill>
                  <a:srgbClr val="000000"/>
                </a:solidFill>
              </a:rPr>
              <a:t>by-product of aerobic metabolism and dehydration synthesis</a:t>
            </a:r>
            <a:endParaRPr/>
          </a:p>
          <a:p>
            <a:pPr indent="-228600" lvl="3" marL="1600200" rtl="0" algn="l">
              <a:lnSpc>
                <a:spcPct val="100000"/>
              </a:lnSpc>
              <a:spcBef>
                <a:spcPts val="0"/>
              </a:spcBef>
              <a:spcAft>
                <a:spcPts val="0"/>
              </a:spcAft>
              <a:buClr>
                <a:srgbClr val="000000"/>
              </a:buClr>
              <a:buSzPts val="2000"/>
              <a:buFont typeface="Arial"/>
              <a:buChar char="–"/>
            </a:pPr>
            <a:r>
              <a:rPr lang="en-US" sz="2000">
                <a:solidFill>
                  <a:srgbClr val="000000"/>
                </a:solidFill>
              </a:rPr>
              <a:t>C</a:t>
            </a:r>
            <a:r>
              <a:rPr baseline="-25000" lang="en-US"/>
              <a:t>6</a:t>
            </a:r>
            <a:r>
              <a:rPr lang="en-US" sz="2000">
                <a:solidFill>
                  <a:srgbClr val="000000"/>
                </a:solidFill>
              </a:rPr>
              <a:t>H</a:t>
            </a:r>
            <a:r>
              <a:rPr baseline="-25000" lang="en-US"/>
              <a:t>12</a:t>
            </a:r>
            <a:r>
              <a:rPr lang="en-US" sz="2000">
                <a:solidFill>
                  <a:srgbClr val="000000"/>
                </a:solidFill>
              </a:rPr>
              <a:t>O</a:t>
            </a:r>
            <a:r>
              <a:rPr baseline="-25000" lang="en-US"/>
              <a:t>6</a:t>
            </a:r>
            <a:r>
              <a:rPr lang="en-US" sz="2000">
                <a:solidFill>
                  <a:srgbClr val="000000"/>
                </a:solidFill>
              </a:rPr>
              <a:t> + 6O</a:t>
            </a:r>
            <a:r>
              <a:rPr baseline="-25000" lang="en-US"/>
              <a:t>2</a:t>
            </a:r>
            <a:r>
              <a:rPr lang="en-US" sz="2000">
                <a:solidFill>
                  <a:srgbClr val="000000"/>
                </a:solidFill>
              </a:rPr>
              <a:t>              6CO</a:t>
            </a:r>
            <a:r>
              <a:rPr baseline="-25000" lang="en-US"/>
              <a:t>2</a:t>
            </a:r>
            <a:r>
              <a:rPr lang="en-US" sz="2000">
                <a:solidFill>
                  <a:srgbClr val="000000"/>
                </a:solidFill>
              </a:rPr>
              <a:t> + 6H</a:t>
            </a:r>
            <a:r>
              <a:rPr baseline="-25000" lang="en-US"/>
              <a:t>2</a:t>
            </a:r>
            <a:r>
              <a:rPr lang="en-US" sz="2000">
                <a:solidFill>
                  <a:srgbClr val="000000"/>
                </a:solidFill>
              </a:rPr>
              <a:t>O</a:t>
            </a:r>
            <a:endParaRPr/>
          </a:p>
        </p:txBody>
      </p:sp>
      <p:cxnSp>
        <p:nvCxnSpPr>
          <p:cNvPr id="117" name="Google Shape;117;p26"/>
          <p:cNvCxnSpPr/>
          <p:nvPr/>
        </p:nvCxnSpPr>
        <p:spPr>
          <a:xfrm>
            <a:off x="3962400" y="6096000"/>
            <a:ext cx="838200" cy="0"/>
          </a:xfrm>
          <a:prstGeom prst="straightConnector1">
            <a:avLst/>
          </a:prstGeom>
          <a:noFill/>
          <a:ln cap="flat" cmpd="sng" w="28575">
            <a:solidFill>
              <a:srgbClr val="000000"/>
            </a:solidFill>
            <a:prstDash val="solid"/>
            <a:round/>
            <a:headEnd len="sm" w="sm" type="none"/>
            <a:tailEnd len="med" w="med" type="triangle"/>
          </a:ln>
        </p:spPr>
      </p:cxnSp>
    </p:spTree>
  </p:cSld>
  <p:clrMapOvr>
    <a:masterClrMapping/>
  </p:clrMapOvr>
  <mc:AlternateContent>
    <mc:Choice Requires="p14">
      <p:transition spd="slow" p14:dur="12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7"/>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23" name="Google Shape;123;p27"/>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Water Loss</a:t>
            </a:r>
            <a:endParaRPr/>
          </a:p>
        </p:txBody>
      </p:sp>
      <p:sp>
        <p:nvSpPr>
          <p:cNvPr id="124" name="Google Shape;124;p27"/>
          <p:cNvSpPr txBox="1"/>
          <p:nvPr>
            <p:ph idx="4294967295" type="body"/>
          </p:nvPr>
        </p:nvSpPr>
        <p:spPr>
          <a:xfrm>
            <a:off x="838200" y="1066800"/>
            <a:ext cx="7848600" cy="57912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800"/>
              <a:buFont typeface="Arial"/>
              <a:buChar char="•"/>
            </a:pPr>
            <a:r>
              <a:rPr b="1" lang="en-US" sz="2800">
                <a:solidFill>
                  <a:srgbClr val="000000"/>
                </a:solidFill>
              </a:rPr>
              <a:t>sensible water loss</a:t>
            </a:r>
            <a:r>
              <a:rPr b="0" lang="en-US"/>
              <a:t> is observable</a:t>
            </a:r>
            <a:endParaRPr b="0"/>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1,500 mL/ day is in urine</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   200 mL/day is in feces</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   100 mL/day is sweat in resting adult</a:t>
            </a:r>
            <a:endParaRPr/>
          </a:p>
          <a:p>
            <a:pPr indent="-133350" lvl="1" marL="742950" rtl="0" algn="l">
              <a:lnSpc>
                <a:spcPct val="90000"/>
              </a:lnSpc>
              <a:spcBef>
                <a:spcPts val="0"/>
              </a:spcBef>
              <a:spcAft>
                <a:spcPts val="0"/>
              </a:spcAft>
              <a:buClr>
                <a:srgbClr val="000000"/>
              </a:buClr>
              <a:buSzPts val="2400"/>
              <a:buFont typeface="Arial"/>
              <a:buNone/>
            </a:pPr>
            <a:r>
              <a:t/>
            </a:r>
            <a:endParaRPr>
              <a:solidFill>
                <a:srgbClr val="000000"/>
              </a:solidFill>
            </a:endParaRPr>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insensible water loss</a:t>
            </a:r>
            <a:r>
              <a:rPr b="0" lang="en-US"/>
              <a:t> is unnoticed</a:t>
            </a:r>
            <a:endParaRPr b="0"/>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   300 mL/day in expired breath</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   400 mL/day is cutaneous transpiration</a:t>
            </a:r>
            <a:endParaRPr/>
          </a:p>
          <a:p>
            <a:pPr indent="-228600" lvl="2" marL="1143000" rtl="0" algn="l">
              <a:lnSpc>
                <a:spcPct val="90000"/>
              </a:lnSpc>
              <a:spcBef>
                <a:spcPts val="0"/>
              </a:spcBef>
              <a:spcAft>
                <a:spcPts val="0"/>
              </a:spcAft>
              <a:buClr>
                <a:srgbClr val="000000"/>
              </a:buClr>
              <a:buSzPts val="2000"/>
              <a:buFont typeface="Arial"/>
              <a:buChar char="•"/>
            </a:pPr>
            <a:r>
              <a:rPr lang="en-US" sz="2000">
                <a:solidFill>
                  <a:srgbClr val="000000"/>
                </a:solidFill>
              </a:rPr>
              <a:t>diffuses through epidermis and evaporates</a:t>
            </a:r>
            <a:endParaRPr/>
          </a:p>
          <a:p>
            <a:pPr indent="-228600" lvl="3" marL="1600200" rtl="0" algn="l">
              <a:lnSpc>
                <a:spcPct val="90000"/>
              </a:lnSpc>
              <a:spcBef>
                <a:spcPts val="0"/>
              </a:spcBef>
              <a:spcAft>
                <a:spcPts val="0"/>
              </a:spcAft>
              <a:buClr>
                <a:srgbClr val="000000"/>
              </a:buClr>
              <a:buSzPts val="1800"/>
              <a:buFont typeface="Arial"/>
              <a:buChar char="–"/>
            </a:pPr>
            <a:r>
              <a:rPr lang="en-US" sz="1800">
                <a:solidFill>
                  <a:srgbClr val="000000"/>
                </a:solidFill>
              </a:rPr>
              <a:t>does not come from sweat glands </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loss varies greatly with environment and activity</a:t>
            </a:r>
            <a:endParaRPr/>
          </a:p>
          <a:p>
            <a:pPr indent="-133350" lvl="1" marL="742950" rtl="0" algn="l">
              <a:lnSpc>
                <a:spcPct val="90000"/>
              </a:lnSpc>
              <a:spcBef>
                <a:spcPts val="0"/>
              </a:spcBef>
              <a:spcAft>
                <a:spcPts val="0"/>
              </a:spcAft>
              <a:buClr>
                <a:srgbClr val="000000"/>
              </a:buClr>
              <a:buSzPts val="2400"/>
              <a:buFont typeface="Arial"/>
              <a:buNone/>
            </a:pPr>
            <a:r>
              <a:t/>
            </a:r>
            <a:endParaRPr>
              <a:solidFill>
                <a:srgbClr val="000000"/>
              </a:solidFill>
            </a:endParaRPr>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obligatory water loss </a:t>
            </a:r>
            <a:r>
              <a:rPr b="0" lang="en-US"/>
              <a:t>– output that is relatively unavoidable</a:t>
            </a:r>
            <a:endParaRPr b="0"/>
          </a:p>
          <a:p>
            <a:pPr indent="-228600" lvl="2" marL="1143000" rtl="0" algn="l">
              <a:lnSpc>
                <a:spcPct val="90000"/>
              </a:lnSpc>
              <a:spcBef>
                <a:spcPts val="0"/>
              </a:spcBef>
              <a:spcAft>
                <a:spcPts val="0"/>
              </a:spcAft>
              <a:buClr>
                <a:srgbClr val="000000"/>
              </a:buClr>
              <a:buSzPts val="2000"/>
              <a:buFont typeface="Arial"/>
              <a:buChar char="•"/>
            </a:pPr>
            <a:r>
              <a:rPr lang="en-US" sz="2000">
                <a:solidFill>
                  <a:srgbClr val="000000"/>
                </a:solidFill>
              </a:rPr>
              <a:t>expired air, cutaneous transpiration, sweat, fecal moisture, and urine output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8"/>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30" name="Google Shape;130;p28"/>
          <p:cNvSpPr txBox="1"/>
          <p:nvPr>
            <p:ph idx="4294967295" type="title"/>
          </p:nvPr>
        </p:nvSpPr>
        <p:spPr>
          <a:xfrm>
            <a:off x="635000" y="0"/>
            <a:ext cx="7874000" cy="762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Fluid Balance</a:t>
            </a:r>
            <a:endParaRPr/>
          </a:p>
        </p:txBody>
      </p:sp>
      <p:sp>
        <p:nvSpPr>
          <p:cNvPr id="131" name="Google Shape;131;p28"/>
          <p:cNvSpPr txBox="1"/>
          <p:nvPr/>
        </p:nvSpPr>
        <p:spPr>
          <a:xfrm>
            <a:off x="502919" y="6172200"/>
            <a:ext cx="1661162"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24.2</a:t>
            </a:r>
            <a:endParaRPr b="0" i="0" sz="1400" u="none" cap="none" strike="noStrike">
              <a:solidFill>
                <a:srgbClr val="000000"/>
              </a:solidFill>
              <a:latin typeface="Arial"/>
              <a:ea typeface="Arial"/>
              <a:cs typeface="Arial"/>
              <a:sym typeface="Arial"/>
            </a:endParaRPr>
          </a:p>
        </p:txBody>
      </p:sp>
      <p:pic>
        <p:nvPicPr>
          <p:cNvPr descr="sal25693_24_02" id="132" name="Google Shape;132;p28"/>
          <p:cNvPicPr preferRelativeResize="0"/>
          <p:nvPr/>
        </p:nvPicPr>
        <p:blipFill rotWithShape="1">
          <a:blip r:embed="rId3">
            <a:alphaModFix/>
          </a:blip>
          <a:srcRect b="0" l="0" r="0" t="0"/>
          <a:stretch/>
        </p:blipFill>
        <p:spPr>
          <a:xfrm>
            <a:off x="2362200" y="1316037"/>
            <a:ext cx="4368800" cy="5410201"/>
          </a:xfrm>
          <a:prstGeom prst="rect">
            <a:avLst/>
          </a:prstGeom>
          <a:noFill/>
          <a:ln>
            <a:noFill/>
          </a:ln>
        </p:spPr>
      </p:pic>
      <p:sp>
        <p:nvSpPr>
          <p:cNvPr id="133" name="Google Shape;133;p28"/>
          <p:cNvSpPr txBox="1"/>
          <p:nvPr/>
        </p:nvSpPr>
        <p:spPr>
          <a:xfrm>
            <a:off x="2944906" y="829283"/>
            <a:ext cx="1242840" cy="3077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Intake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2,500 mL/day</a:t>
            </a:r>
            <a:endParaRPr b="0" i="0" sz="1400" u="none" cap="none" strike="noStrike">
              <a:solidFill>
                <a:srgbClr val="000000"/>
              </a:solidFill>
              <a:latin typeface="Arial"/>
              <a:ea typeface="Arial"/>
              <a:cs typeface="Arial"/>
              <a:sym typeface="Arial"/>
            </a:endParaRPr>
          </a:p>
        </p:txBody>
      </p:sp>
      <p:sp>
        <p:nvSpPr>
          <p:cNvPr id="134" name="Google Shape;134;p28"/>
          <p:cNvSpPr txBox="1"/>
          <p:nvPr/>
        </p:nvSpPr>
        <p:spPr>
          <a:xfrm>
            <a:off x="4831476" y="888217"/>
            <a:ext cx="1448300" cy="3077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Output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2,500 mL/day</a:t>
            </a:r>
            <a:endParaRPr b="0" i="0" sz="1400" u="none" cap="none" strike="noStrike">
              <a:solidFill>
                <a:srgbClr val="000000"/>
              </a:solidFill>
              <a:latin typeface="Arial"/>
              <a:ea typeface="Arial"/>
              <a:cs typeface="Arial"/>
              <a:sym typeface="Arial"/>
            </a:endParaRPr>
          </a:p>
        </p:txBody>
      </p:sp>
      <p:sp>
        <p:nvSpPr>
          <p:cNvPr id="135" name="Google Shape;135;p28"/>
          <p:cNvSpPr txBox="1"/>
          <p:nvPr/>
        </p:nvSpPr>
        <p:spPr>
          <a:xfrm>
            <a:off x="3282963" y="2235200"/>
            <a:ext cx="1000734"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Metabolic water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200 mL</a:t>
            </a:r>
            <a:endParaRPr b="0" i="0" sz="1400" u="none" cap="none" strike="noStrike">
              <a:solidFill>
                <a:srgbClr val="000000"/>
              </a:solidFill>
              <a:latin typeface="Arial"/>
              <a:ea typeface="Arial"/>
              <a:cs typeface="Arial"/>
              <a:sym typeface="Arial"/>
            </a:endParaRPr>
          </a:p>
        </p:txBody>
      </p:sp>
      <p:sp>
        <p:nvSpPr>
          <p:cNvPr id="136" name="Google Shape;136;p28"/>
          <p:cNvSpPr txBox="1"/>
          <p:nvPr/>
        </p:nvSpPr>
        <p:spPr>
          <a:xfrm>
            <a:off x="5013878" y="2235200"/>
            <a:ext cx="450379"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Feces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200 mL</a:t>
            </a:r>
            <a:endParaRPr b="0" i="0" sz="1400" u="none" cap="none" strike="noStrike">
              <a:solidFill>
                <a:srgbClr val="000000"/>
              </a:solidFill>
              <a:latin typeface="Arial"/>
              <a:ea typeface="Arial"/>
              <a:cs typeface="Arial"/>
              <a:sym typeface="Arial"/>
            </a:endParaRPr>
          </a:p>
        </p:txBody>
      </p:sp>
      <p:sp>
        <p:nvSpPr>
          <p:cNvPr id="137" name="Google Shape;137;p28"/>
          <p:cNvSpPr txBox="1"/>
          <p:nvPr/>
        </p:nvSpPr>
        <p:spPr>
          <a:xfrm>
            <a:off x="4886053" y="2681287"/>
            <a:ext cx="704442"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Expired air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300 mL</a:t>
            </a:r>
            <a:endParaRPr b="0" i="0" sz="1400" u="none" cap="none" strike="noStrike">
              <a:solidFill>
                <a:srgbClr val="000000"/>
              </a:solidFill>
              <a:latin typeface="Arial"/>
              <a:ea typeface="Arial"/>
              <a:cs typeface="Arial"/>
              <a:sym typeface="Arial"/>
            </a:endParaRPr>
          </a:p>
        </p:txBody>
      </p:sp>
      <p:sp>
        <p:nvSpPr>
          <p:cNvPr id="138" name="Google Shape;138;p28"/>
          <p:cNvSpPr txBox="1"/>
          <p:nvPr/>
        </p:nvSpPr>
        <p:spPr>
          <a:xfrm>
            <a:off x="4823799" y="3243262"/>
            <a:ext cx="824187" cy="4149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Cutaneous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transpiration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400 mL</a:t>
            </a:r>
            <a:endParaRPr b="0" i="0" sz="1400" u="none" cap="none" strike="noStrike">
              <a:solidFill>
                <a:srgbClr val="000000"/>
              </a:solidFill>
              <a:latin typeface="Arial"/>
              <a:ea typeface="Arial"/>
              <a:cs typeface="Arial"/>
              <a:sym typeface="Arial"/>
            </a:endParaRPr>
          </a:p>
        </p:txBody>
      </p:sp>
      <p:sp>
        <p:nvSpPr>
          <p:cNvPr id="139" name="Google Shape;139;p28"/>
          <p:cNvSpPr txBox="1"/>
          <p:nvPr/>
        </p:nvSpPr>
        <p:spPr>
          <a:xfrm>
            <a:off x="4812712" y="3838575"/>
            <a:ext cx="852711" cy="1355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Sweat 100 mL</a:t>
            </a:r>
            <a:endParaRPr b="0" i="0" sz="1400" u="none" cap="none" strike="noStrike">
              <a:solidFill>
                <a:srgbClr val="000000"/>
              </a:solidFill>
              <a:latin typeface="Arial"/>
              <a:ea typeface="Arial"/>
              <a:cs typeface="Arial"/>
              <a:sym typeface="Arial"/>
            </a:endParaRPr>
          </a:p>
        </p:txBody>
      </p:sp>
      <p:sp>
        <p:nvSpPr>
          <p:cNvPr id="140" name="Google Shape;140;p28"/>
          <p:cNvSpPr txBox="1"/>
          <p:nvPr/>
        </p:nvSpPr>
        <p:spPr>
          <a:xfrm>
            <a:off x="4960920" y="4746625"/>
            <a:ext cx="556295"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Urine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1,500 mL</a:t>
            </a:r>
            <a:endParaRPr b="0" i="0" sz="1400" u="none" cap="none" strike="noStrike">
              <a:solidFill>
                <a:srgbClr val="000000"/>
              </a:solidFill>
              <a:latin typeface="Arial"/>
              <a:ea typeface="Arial"/>
              <a:cs typeface="Arial"/>
              <a:sym typeface="Arial"/>
            </a:endParaRPr>
          </a:p>
        </p:txBody>
      </p:sp>
      <p:sp>
        <p:nvSpPr>
          <p:cNvPr id="141" name="Google Shape;141;p28"/>
          <p:cNvSpPr txBox="1"/>
          <p:nvPr/>
        </p:nvSpPr>
        <p:spPr>
          <a:xfrm>
            <a:off x="3505182" y="4746625"/>
            <a:ext cx="556296"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Drink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1,600 mL</a:t>
            </a:r>
            <a:endParaRPr b="0" i="0" sz="1400" u="none" cap="none" strike="noStrike">
              <a:solidFill>
                <a:srgbClr val="000000"/>
              </a:solidFill>
              <a:latin typeface="Arial"/>
              <a:ea typeface="Arial"/>
              <a:cs typeface="Arial"/>
              <a:sym typeface="Arial"/>
            </a:endParaRPr>
          </a:p>
        </p:txBody>
      </p:sp>
      <p:sp>
        <p:nvSpPr>
          <p:cNvPr id="142" name="Google Shape;142;p28"/>
          <p:cNvSpPr txBox="1"/>
          <p:nvPr/>
        </p:nvSpPr>
        <p:spPr>
          <a:xfrm>
            <a:off x="3558140" y="2997200"/>
            <a:ext cx="450380"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Food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700 mL</a:t>
            </a:r>
            <a:endParaRPr b="0" i="0" sz="1400" u="none" cap="none" strike="noStrike">
              <a:solidFill>
                <a:srgbClr val="000000"/>
              </a:solidFill>
              <a:latin typeface="Arial"/>
              <a:ea typeface="Arial"/>
              <a:cs typeface="Arial"/>
              <a:sym typeface="Arial"/>
            </a:endParaRPr>
          </a:p>
        </p:txBody>
      </p:sp>
      <p:sp>
        <p:nvSpPr>
          <p:cNvPr id="143" name="Google Shape;143;p28"/>
          <p:cNvSpPr txBox="1"/>
          <p:nvPr/>
        </p:nvSpPr>
        <p:spPr>
          <a:xfrm rot="5400000">
            <a:off x="-2136918" y="3241306"/>
            <a:ext cx="4718686" cy="20241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9"/>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49" name="Google Shape;149;p29"/>
          <p:cNvSpPr txBox="1"/>
          <p:nvPr>
            <p:ph idx="4294967295" type="title"/>
          </p:nvPr>
        </p:nvSpPr>
        <p:spPr>
          <a:xfrm>
            <a:off x="-1" y="152400"/>
            <a:ext cx="9144002" cy="762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Regulation of Fluid Intake</a:t>
            </a:r>
            <a:endParaRPr/>
          </a:p>
        </p:txBody>
      </p:sp>
      <p:sp>
        <p:nvSpPr>
          <p:cNvPr id="150" name="Google Shape;150;p29"/>
          <p:cNvSpPr txBox="1"/>
          <p:nvPr>
            <p:ph idx="4294967295" type="body"/>
          </p:nvPr>
        </p:nvSpPr>
        <p:spPr>
          <a:xfrm>
            <a:off x="533400" y="990600"/>
            <a:ext cx="8610600" cy="58674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thirst</a:t>
            </a:r>
            <a:r>
              <a:rPr b="0" lang="en-US"/>
              <a:t> mainly governs fluid intake</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dehydration </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reduces blood volume and blood pressure</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increases blood osmolarity</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osmoreceptors</a:t>
            </a:r>
            <a:r>
              <a:rPr b="0" lang="en-US"/>
              <a:t> in hypothalamus</a:t>
            </a:r>
            <a:endParaRPr b="0"/>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respond to </a:t>
            </a:r>
            <a:r>
              <a:rPr b="1" lang="en-US"/>
              <a:t>angiotensin II </a:t>
            </a:r>
            <a:r>
              <a:rPr lang="en-US" sz="2000">
                <a:solidFill>
                  <a:srgbClr val="000000"/>
                </a:solidFill>
              </a:rPr>
              <a:t>produced when BP drops and to          </a:t>
            </a:r>
            <a:r>
              <a:rPr b="1" lang="en-US"/>
              <a:t>rise in osmolarity of ECF </a:t>
            </a:r>
            <a:r>
              <a:rPr lang="en-US" sz="2000">
                <a:solidFill>
                  <a:srgbClr val="000000"/>
                </a:solidFill>
              </a:rPr>
              <a:t>with drop in blood volume</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osmoreceptors communicate with the </a:t>
            </a:r>
            <a:r>
              <a:rPr b="1" lang="en-US"/>
              <a:t>hypothalamus</a:t>
            </a:r>
            <a:r>
              <a:rPr lang="en-US" sz="2000">
                <a:solidFill>
                  <a:srgbClr val="000000"/>
                </a:solidFill>
              </a:rPr>
              <a:t> and    </a:t>
            </a:r>
            <a:r>
              <a:rPr b="1" lang="en-US"/>
              <a:t>cerebral cortex</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hypothalamus</a:t>
            </a:r>
            <a:r>
              <a:rPr b="0" lang="en-US"/>
              <a:t> produces </a:t>
            </a:r>
            <a:r>
              <a:rPr b="1" lang="en-US" sz="2000">
                <a:solidFill>
                  <a:srgbClr val="000000"/>
                </a:solidFill>
              </a:rPr>
              <a:t>antidiuretic hormone</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promotes water conservation </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cerebral cortex </a:t>
            </a:r>
            <a:r>
              <a:rPr b="0" lang="en-US"/>
              <a:t>produces conscious </a:t>
            </a:r>
            <a:r>
              <a:rPr b="1" lang="en-US" sz="2000">
                <a:solidFill>
                  <a:srgbClr val="000000"/>
                </a:solidFill>
              </a:rPr>
              <a:t>sense of thirst</a:t>
            </a:r>
            <a:endParaRPr/>
          </a:p>
          <a:p>
            <a:pPr indent="-228600" lvl="2" marL="1143000" rtl="0" algn="l">
              <a:lnSpc>
                <a:spcPct val="100000"/>
              </a:lnSpc>
              <a:spcBef>
                <a:spcPts val="0"/>
              </a:spcBef>
              <a:spcAft>
                <a:spcPts val="0"/>
              </a:spcAft>
              <a:buClr>
                <a:srgbClr val="000000"/>
              </a:buClr>
              <a:buSzPts val="1800"/>
              <a:buFont typeface="Arial"/>
              <a:buChar char="•"/>
            </a:pPr>
            <a:r>
              <a:rPr b="1" lang="en-US" sz="1800">
                <a:solidFill>
                  <a:srgbClr val="000000"/>
                </a:solidFill>
              </a:rPr>
              <a:t>intense sense of thirst </a:t>
            </a:r>
            <a:r>
              <a:rPr b="0" lang="en-US"/>
              <a:t>with 2-3% increase in plasma osmolarity or      10-15% blood loss</a:t>
            </a:r>
            <a:endParaRPr b="0"/>
          </a:p>
          <a:p>
            <a:pPr indent="-285750" lvl="1" marL="742950" rtl="0" algn="l">
              <a:lnSpc>
                <a:spcPct val="110000"/>
              </a:lnSpc>
              <a:spcBef>
                <a:spcPts val="0"/>
              </a:spcBef>
              <a:spcAft>
                <a:spcPts val="0"/>
              </a:spcAft>
              <a:buClr>
                <a:srgbClr val="000000"/>
              </a:buClr>
              <a:buSzPts val="2000"/>
              <a:buFont typeface="Arial"/>
              <a:buChar char="–"/>
            </a:pPr>
            <a:r>
              <a:rPr b="1" lang="en-US" sz="2000">
                <a:solidFill>
                  <a:srgbClr val="000000"/>
                </a:solidFill>
              </a:rPr>
              <a:t>salivation</a:t>
            </a:r>
            <a:r>
              <a:rPr b="0" lang="en-US"/>
              <a:t> is inhibited with thirst</a:t>
            </a:r>
            <a:endParaRPr b="0"/>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sympathetic signals from thirst center to salivary glands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56" name="Google Shape;156;p30"/>
          <p:cNvSpPr txBox="1"/>
          <p:nvPr>
            <p:ph idx="4294967295" type="title"/>
          </p:nvPr>
        </p:nvSpPr>
        <p:spPr>
          <a:xfrm>
            <a:off x="-1" y="3047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Thirst Satiation Mechanisms</a:t>
            </a:r>
            <a:endParaRPr/>
          </a:p>
        </p:txBody>
      </p:sp>
      <p:sp>
        <p:nvSpPr>
          <p:cNvPr id="157" name="Google Shape;157;p30"/>
          <p:cNvSpPr txBox="1"/>
          <p:nvPr>
            <p:ph idx="4294967295" type="body"/>
          </p:nvPr>
        </p:nvSpPr>
        <p:spPr>
          <a:xfrm>
            <a:off x="609600" y="1447800"/>
            <a:ext cx="8077200"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long term inhibition of thirst</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absorption of water from small intestine </a:t>
            </a:r>
            <a:r>
              <a:rPr b="0" lang="en-US"/>
              <a:t>reduces osmolarity of blood</a:t>
            </a:r>
            <a:endParaRPr b="0"/>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stops the osmoreceptor response, promotes capillary filtration, and makes the saliva more abundant and watery</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changes require 30 minutes or longer to take effect</a:t>
            </a:r>
            <a:endParaRPr/>
          </a:p>
          <a:p>
            <a:pPr indent="-114300" lvl="2" marL="1143000" rtl="0" algn="l">
              <a:lnSpc>
                <a:spcPct val="100000"/>
              </a:lnSpc>
              <a:spcBef>
                <a:spcPts val="0"/>
              </a:spcBef>
              <a:spcAft>
                <a:spcPts val="0"/>
              </a:spcAft>
              <a:buClr>
                <a:srgbClr val="000000"/>
              </a:buClr>
              <a:buSzPts val="1800"/>
              <a:buFont typeface="Arial"/>
              <a:buNone/>
            </a:pPr>
            <a:r>
              <a:t/>
            </a:r>
            <a:endParaRPr sz="18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short term inhibition of thirst</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cooling and moistening of mouth </a:t>
            </a:r>
            <a:r>
              <a:rPr b="0" lang="en-US"/>
              <a:t>quenches thirst</a:t>
            </a:r>
            <a:endParaRPr b="0"/>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distension of stomach and small intestine</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30 to 45 min of satisfaction</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must be followed by water being absorbed into the bloodstream         or thirst returns</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short term response designed to prevent overdrinking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1"/>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63" name="Google Shape;163;p31"/>
          <p:cNvSpPr txBox="1"/>
          <p:nvPr/>
        </p:nvSpPr>
        <p:spPr>
          <a:xfrm>
            <a:off x="525414" y="0"/>
            <a:ext cx="8156710" cy="60988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Dehydration, Thirst, and Rehydration</a:t>
            </a:r>
            <a:endParaRPr b="0" i="0" sz="1400" u="none" cap="none" strike="noStrike">
              <a:solidFill>
                <a:srgbClr val="000000"/>
              </a:solidFill>
              <a:latin typeface="Arial"/>
              <a:ea typeface="Arial"/>
              <a:cs typeface="Arial"/>
              <a:sym typeface="Arial"/>
            </a:endParaRPr>
          </a:p>
        </p:txBody>
      </p:sp>
      <p:sp>
        <p:nvSpPr>
          <p:cNvPr id="164" name="Google Shape;164;p31"/>
          <p:cNvSpPr txBox="1"/>
          <p:nvPr/>
        </p:nvSpPr>
        <p:spPr>
          <a:xfrm>
            <a:off x="571182" y="5689600"/>
            <a:ext cx="1661161"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24.3</a:t>
            </a:r>
            <a:endParaRPr b="0" i="0" sz="1400" u="none" cap="none" strike="noStrike">
              <a:solidFill>
                <a:srgbClr val="000000"/>
              </a:solidFill>
              <a:latin typeface="Arial"/>
              <a:ea typeface="Arial"/>
              <a:cs typeface="Arial"/>
              <a:sym typeface="Arial"/>
            </a:endParaRPr>
          </a:p>
        </p:txBody>
      </p:sp>
      <p:pic>
        <p:nvPicPr>
          <p:cNvPr descr="sal25693_24_03" id="165" name="Google Shape;165;p31"/>
          <p:cNvPicPr preferRelativeResize="0"/>
          <p:nvPr/>
        </p:nvPicPr>
        <p:blipFill rotWithShape="1">
          <a:blip r:embed="rId3">
            <a:alphaModFix/>
          </a:blip>
          <a:srcRect b="0" l="0" r="0" t="0"/>
          <a:stretch/>
        </p:blipFill>
        <p:spPr>
          <a:xfrm>
            <a:off x="2671762" y="1035050"/>
            <a:ext cx="3822701" cy="5627688"/>
          </a:xfrm>
          <a:prstGeom prst="rect">
            <a:avLst/>
          </a:prstGeom>
          <a:noFill/>
          <a:ln>
            <a:noFill/>
          </a:ln>
        </p:spPr>
      </p:pic>
      <p:sp>
        <p:nvSpPr>
          <p:cNvPr id="166" name="Google Shape;166;p31"/>
          <p:cNvSpPr txBox="1"/>
          <p:nvPr/>
        </p:nvSpPr>
        <p:spPr>
          <a:xfrm>
            <a:off x="4630737" y="1273175"/>
            <a:ext cx="60543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Dehydration</a:t>
            </a:r>
            <a:endParaRPr b="0" i="0" sz="1400" u="none" cap="none" strike="noStrike">
              <a:solidFill>
                <a:srgbClr val="000000"/>
              </a:solidFill>
              <a:latin typeface="Arial"/>
              <a:ea typeface="Arial"/>
              <a:cs typeface="Arial"/>
              <a:sym typeface="Arial"/>
            </a:endParaRPr>
          </a:p>
        </p:txBody>
      </p:sp>
      <p:sp>
        <p:nvSpPr>
          <p:cNvPr id="167" name="Google Shape;167;p31"/>
          <p:cNvSpPr txBox="1"/>
          <p:nvPr/>
        </p:nvSpPr>
        <p:spPr>
          <a:xfrm>
            <a:off x="5759450" y="2103437"/>
            <a:ext cx="294928"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Renin</a:t>
            </a:r>
            <a:endParaRPr b="0" i="0" sz="1400" u="none" cap="none" strike="noStrike">
              <a:solidFill>
                <a:srgbClr val="000000"/>
              </a:solidFill>
              <a:latin typeface="Arial"/>
              <a:ea typeface="Arial"/>
              <a:cs typeface="Arial"/>
              <a:sym typeface="Arial"/>
            </a:endParaRPr>
          </a:p>
        </p:txBody>
      </p:sp>
      <p:sp>
        <p:nvSpPr>
          <p:cNvPr id="168" name="Google Shape;168;p31"/>
          <p:cNvSpPr txBox="1"/>
          <p:nvPr/>
        </p:nvSpPr>
        <p:spPr>
          <a:xfrm>
            <a:off x="5568950" y="2452687"/>
            <a:ext cx="68436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Angiotensin II</a:t>
            </a:r>
            <a:endParaRPr b="0" i="0" sz="1400" u="none" cap="none" strike="noStrike">
              <a:solidFill>
                <a:srgbClr val="000000"/>
              </a:solidFill>
              <a:latin typeface="Arial"/>
              <a:ea typeface="Arial"/>
              <a:cs typeface="Arial"/>
              <a:sym typeface="Arial"/>
            </a:endParaRPr>
          </a:p>
        </p:txBody>
      </p:sp>
      <p:sp>
        <p:nvSpPr>
          <p:cNvPr id="169" name="Google Shape;169;p31"/>
          <p:cNvSpPr/>
          <p:nvPr/>
        </p:nvSpPr>
        <p:spPr>
          <a:xfrm>
            <a:off x="5864225" y="5175250"/>
            <a:ext cx="57150" cy="441325"/>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cxnSp>
        <p:nvCxnSpPr>
          <p:cNvPr id="170" name="Google Shape;170;p31"/>
          <p:cNvCxnSpPr/>
          <p:nvPr/>
        </p:nvCxnSpPr>
        <p:spPr>
          <a:xfrm>
            <a:off x="5921374" y="5383212"/>
            <a:ext cx="39689" cy="1589"/>
          </a:xfrm>
          <a:prstGeom prst="straightConnector1">
            <a:avLst/>
          </a:prstGeom>
          <a:noFill/>
          <a:ln cap="flat" cmpd="sng" w="9525">
            <a:solidFill>
              <a:srgbClr val="000000"/>
            </a:solidFill>
            <a:prstDash val="solid"/>
            <a:round/>
            <a:headEnd len="sm" w="sm" type="none"/>
            <a:tailEnd len="sm" w="sm" type="none"/>
          </a:ln>
        </p:spPr>
      </p:cxnSp>
      <p:sp>
        <p:nvSpPr>
          <p:cNvPr id="171" name="Google Shape;171;p31"/>
          <p:cNvSpPr/>
          <p:nvPr/>
        </p:nvSpPr>
        <p:spPr>
          <a:xfrm>
            <a:off x="5864225" y="5740400"/>
            <a:ext cx="57150" cy="439738"/>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cxnSp>
        <p:nvCxnSpPr>
          <p:cNvPr id="172" name="Google Shape;172;p31"/>
          <p:cNvCxnSpPr/>
          <p:nvPr/>
        </p:nvCxnSpPr>
        <p:spPr>
          <a:xfrm>
            <a:off x="5921374" y="5945187"/>
            <a:ext cx="39689" cy="1589"/>
          </a:xfrm>
          <a:prstGeom prst="straightConnector1">
            <a:avLst/>
          </a:prstGeom>
          <a:noFill/>
          <a:ln cap="flat" cmpd="sng" w="9525">
            <a:solidFill>
              <a:srgbClr val="000000"/>
            </a:solidFill>
            <a:prstDash val="solid"/>
            <a:round/>
            <a:headEnd len="sm" w="sm" type="none"/>
            <a:tailEnd len="sm" w="sm" type="none"/>
          </a:ln>
        </p:spPr>
      </p:cxnSp>
      <p:sp>
        <p:nvSpPr>
          <p:cNvPr id="173" name="Google Shape;173;p31"/>
          <p:cNvSpPr txBox="1"/>
          <p:nvPr/>
        </p:nvSpPr>
        <p:spPr>
          <a:xfrm>
            <a:off x="2741612" y="2295525"/>
            <a:ext cx="60543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Dehydration</a:t>
            </a:r>
            <a:endParaRPr b="0" i="0" sz="1400" u="none" cap="none" strike="noStrike">
              <a:solidFill>
                <a:srgbClr val="000000"/>
              </a:solidFill>
              <a:latin typeface="Arial"/>
              <a:ea typeface="Arial"/>
              <a:cs typeface="Arial"/>
              <a:sym typeface="Arial"/>
            </a:endParaRPr>
          </a:p>
        </p:txBody>
      </p:sp>
      <p:sp>
        <p:nvSpPr>
          <p:cNvPr id="174" name="Google Shape;174;p31"/>
          <p:cNvSpPr txBox="1"/>
          <p:nvPr/>
        </p:nvSpPr>
        <p:spPr>
          <a:xfrm>
            <a:off x="2886075" y="4057650"/>
            <a:ext cx="294928"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Thirst</a:t>
            </a:r>
            <a:endParaRPr b="0" i="0" sz="1400" u="none" cap="none" strike="noStrike">
              <a:solidFill>
                <a:srgbClr val="000000"/>
              </a:solidFill>
              <a:latin typeface="Arial"/>
              <a:ea typeface="Arial"/>
              <a:cs typeface="Arial"/>
              <a:sym typeface="Arial"/>
            </a:endParaRPr>
          </a:p>
        </p:txBody>
      </p:sp>
      <p:sp>
        <p:nvSpPr>
          <p:cNvPr id="175" name="Google Shape;175;p31"/>
          <p:cNvSpPr txBox="1"/>
          <p:nvPr/>
        </p:nvSpPr>
        <p:spPr>
          <a:xfrm>
            <a:off x="2741612" y="6002337"/>
            <a:ext cx="60543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Rehydration</a:t>
            </a:r>
            <a:endParaRPr b="0" i="0" sz="1400" u="none" cap="none" strike="noStrike">
              <a:solidFill>
                <a:srgbClr val="000000"/>
              </a:solidFill>
              <a:latin typeface="Arial"/>
              <a:ea typeface="Arial"/>
              <a:cs typeface="Arial"/>
              <a:sym typeface="Arial"/>
            </a:endParaRPr>
          </a:p>
        </p:txBody>
      </p:sp>
      <p:sp>
        <p:nvSpPr>
          <p:cNvPr id="176" name="Google Shape;176;p31"/>
          <p:cNvSpPr txBox="1"/>
          <p:nvPr/>
        </p:nvSpPr>
        <p:spPr>
          <a:xfrm>
            <a:off x="3520921" y="1639887"/>
            <a:ext cx="831206" cy="225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Increased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blood osmolarity</a:t>
            </a:r>
            <a:endParaRPr b="0" i="0" sz="1400" u="none" cap="none" strike="noStrike">
              <a:solidFill>
                <a:srgbClr val="000000"/>
              </a:solidFill>
              <a:latin typeface="Arial"/>
              <a:ea typeface="Arial"/>
              <a:cs typeface="Arial"/>
              <a:sym typeface="Arial"/>
            </a:endParaRPr>
          </a:p>
        </p:txBody>
      </p:sp>
      <p:sp>
        <p:nvSpPr>
          <p:cNvPr id="177" name="Google Shape;177;p31"/>
          <p:cNvSpPr txBox="1"/>
          <p:nvPr/>
        </p:nvSpPr>
        <p:spPr>
          <a:xfrm>
            <a:off x="5491231" y="1639887"/>
            <a:ext cx="746622" cy="225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Reduced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blood pressure</a:t>
            </a:r>
            <a:endParaRPr b="0" i="0" sz="1400" u="none" cap="none" strike="noStrike">
              <a:solidFill>
                <a:srgbClr val="000000"/>
              </a:solidFill>
              <a:latin typeface="Arial"/>
              <a:ea typeface="Arial"/>
              <a:cs typeface="Arial"/>
              <a:sym typeface="Arial"/>
            </a:endParaRPr>
          </a:p>
        </p:txBody>
      </p:sp>
      <p:sp>
        <p:nvSpPr>
          <p:cNvPr id="178" name="Google Shape;178;p31"/>
          <p:cNvSpPr txBox="1"/>
          <p:nvPr/>
        </p:nvSpPr>
        <p:spPr>
          <a:xfrm>
            <a:off x="5480069" y="2773362"/>
            <a:ext cx="746722" cy="3395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Stimulates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hypothalamic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osmoreceptors</a:t>
            </a:r>
            <a:endParaRPr b="0" i="0" sz="1400" u="none" cap="none" strike="noStrike">
              <a:solidFill>
                <a:srgbClr val="000000"/>
              </a:solidFill>
              <a:latin typeface="Arial"/>
              <a:ea typeface="Arial"/>
              <a:cs typeface="Arial"/>
              <a:sym typeface="Arial"/>
            </a:endParaRPr>
          </a:p>
        </p:txBody>
      </p:sp>
      <p:sp>
        <p:nvSpPr>
          <p:cNvPr id="179" name="Google Shape;179;p31"/>
          <p:cNvSpPr txBox="1"/>
          <p:nvPr/>
        </p:nvSpPr>
        <p:spPr>
          <a:xfrm>
            <a:off x="4634056" y="3271837"/>
            <a:ext cx="481361" cy="225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Reduced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salivation</a:t>
            </a:r>
            <a:endParaRPr b="0" i="0" sz="1400" u="none" cap="none" strike="noStrike">
              <a:solidFill>
                <a:srgbClr val="000000"/>
              </a:solidFill>
              <a:latin typeface="Arial"/>
              <a:ea typeface="Arial"/>
              <a:cs typeface="Arial"/>
              <a:sym typeface="Arial"/>
            </a:endParaRPr>
          </a:p>
        </p:txBody>
      </p:sp>
      <p:sp>
        <p:nvSpPr>
          <p:cNvPr id="180" name="Google Shape;180;p31"/>
          <p:cNvSpPr txBox="1"/>
          <p:nvPr/>
        </p:nvSpPr>
        <p:spPr>
          <a:xfrm>
            <a:off x="3598882" y="2778125"/>
            <a:ext cx="746721" cy="3395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Stimulates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hypothalamic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osmoreceptors</a:t>
            </a:r>
            <a:endParaRPr b="0" i="0" sz="1400" u="none" cap="none" strike="noStrike">
              <a:solidFill>
                <a:srgbClr val="000000"/>
              </a:solidFill>
              <a:latin typeface="Arial"/>
              <a:ea typeface="Arial"/>
              <a:cs typeface="Arial"/>
              <a:sym typeface="Arial"/>
            </a:endParaRPr>
          </a:p>
        </p:txBody>
      </p:sp>
      <p:sp>
        <p:nvSpPr>
          <p:cNvPr id="181" name="Google Shape;181;p31"/>
          <p:cNvSpPr txBox="1"/>
          <p:nvPr/>
        </p:nvSpPr>
        <p:spPr>
          <a:xfrm>
            <a:off x="4609003" y="3757612"/>
            <a:ext cx="548929" cy="225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Dry mouth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82" name="Google Shape;182;p31"/>
          <p:cNvSpPr txBox="1"/>
          <p:nvPr/>
        </p:nvSpPr>
        <p:spPr>
          <a:xfrm>
            <a:off x="4608408" y="4233862"/>
            <a:ext cx="464394" cy="225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Sense of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thirst</a:t>
            </a:r>
            <a:endParaRPr b="0" i="0" sz="1400" u="none" cap="none" strike="noStrike">
              <a:solidFill>
                <a:srgbClr val="000000"/>
              </a:solidFill>
              <a:latin typeface="Arial"/>
              <a:ea typeface="Arial"/>
              <a:cs typeface="Arial"/>
              <a:sym typeface="Arial"/>
            </a:endParaRPr>
          </a:p>
        </p:txBody>
      </p:sp>
      <p:sp>
        <p:nvSpPr>
          <p:cNvPr id="183" name="Google Shape;183;p31"/>
          <p:cNvSpPr txBox="1"/>
          <p:nvPr/>
        </p:nvSpPr>
        <p:spPr>
          <a:xfrm>
            <a:off x="3755350" y="5207000"/>
            <a:ext cx="797323" cy="225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Cools and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moistens mouth</a:t>
            </a:r>
            <a:endParaRPr b="0" i="0" sz="1400" u="none" cap="none" strike="noStrike">
              <a:solidFill>
                <a:srgbClr val="000000"/>
              </a:solidFill>
              <a:latin typeface="Arial"/>
              <a:ea typeface="Arial"/>
              <a:cs typeface="Arial"/>
              <a:sym typeface="Arial"/>
            </a:endParaRPr>
          </a:p>
        </p:txBody>
      </p:sp>
      <p:sp>
        <p:nvSpPr>
          <p:cNvPr id="184" name="Google Shape;184;p31"/>
          <p:cNvSpPr txBox="1"/>
          <p:nvPr/>
        </p:nvSpPr>
        <p:spPr>
          <a:xfrm>
            <a:off x="4645962" y="4751387"/>
            <a:ext cx="492473" cy="225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Ingestion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of water</a:t>
            </a:r>
            <a:endParaRPr b="0" i="0" sz="1400" u="none" cap="none" strike="noStrike">
              <a:solidFill>
                <a:srgbClr val="000000"/>
              </a:solidFill>
              <a:latin typeface="Arial"/>
              <a:ea typeface="Arial"/>
              <a:cs typeface="Arial"/>
              <a:sym typeface="Arial"/>
            </a:endParaRPr>
          </a:p>
        </p:txBody>
      </p:sp>
      <p:sp>
        <p:nvSpPr>
          <p:cNvPr id="185" name="Google Shape;185;p31"/>
          <p:cNvSpPr txBox="1"/>
          <p:nvPr/>
        </p:nvSpPr>
        <p:spPr>
          <a:xfrm>
            <a:off x="4603769" y="5913437"/>
            <a:ext cx="594322" cy="225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Rehydrates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blood</a:t>
            </a:r>
            <a:endParaRPr b="0" i="0" sz="1400" u="none" cap="none" strike="noStrike">
              <a:solidFill>
                <a:srgbClr val="000000"/>
              </a:solidFill>
              <a:latin typeface="Arial"/>
              <a:ea typeface="Arial"/>
              <a:cs typeface="Arial"/>
              <a:sym typeface="Arial"/>
            </a:endParaRPr>
          </a:p>
        </p:txBody>
      </p:sp>
      <p:sp>
        <p:nvSpPr>
          <p:cNvPr id="186" name="Google Shape;186;p31"/>
          <p:cNvSpPr txBox="1"/>
          <p:nvPr/>
        </p:nvSpPr>
        <p:spPr>
          <a:xfrm>
            <a:off x="5197544" y="5207000"/>
            <a:ext cx="695822" cy="3395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Distends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stomach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and intestines</a:t>
            </a:r>
            <a:endParaRPr b="0" i="0" sz="1400" u="none" cap="none" strike="noStrike">
              <a:solidFill>
                <a:srgbClr val="000000"/>
              </a:solidFill>
              <a:latin typeface="Arial"/>
              <a:ea typeface="Arial"/>
              <a:cs typeface="Arial"/>
              <a:sym typeface="Arial"/>
            </a:endParaRPr>
          </a:p>
        </p:txBody>
      </p:sp>
      <p:sp>
        <p:nvSpPr>
          <p:cNvPr id="187" name="Google Shape;187;p31"/>
          <p:cNvSpPr txBox="1"/>
          <p:nvPr/>
        </p:nvSpPr>
        <p:spPr>
          <a:xfrm>
            <a:off x="5924941" y="5192712"/>
            <a:ext cx="560240" cy="3395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Short-term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inhibition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of thirst</a:t>
            </a:r>
            <a:endParaRPr b="0" i="0" sz="1400" u="none" cap="none" strike="noStrike">
              <a:solidFill>
                <a:srgbClr val="000000"/>
              </a:solidFill>
              <a:latin typeface="Arial"/>
              <a:ea typeface="Arial"/>
              <a:cs typeface="Arial"/>
              <a:sym typeface="Arial"/>
            </a:endParaRPr>
          </a:p>
        </p:txBody>
      </p:sp>
      <p:sp>
        <p:nvSpPr>
          <p:cNvPr id="188" name="Google Shape;188;p31"/>
          <p:cNvSpPr txBox="1"/>
          <p:nvPr/>
        </p:nvSpPr>
        <p:spPr>
          <a:xfrm>
            <a:off x="5933449" y="5756275"/>
            <a:ext cx="543224" cy="3395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Long-term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inhibition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of thirst</a:t>
            </a:r>
            <a:endParaRPr b="0" i="0" sz="1400" u="none" cap="none" strike="noStrike">
              <a:solidFill>
                <a:srgbClr val="000000"/>
              </a:solidFill>
              <a:latin typeface="Arial"/>
              <a:ea typeface="Arial"/>
              <a:cs typeface="Arial"/>
              <a:sym typeface="Arial"/>
            </a:endParaRPr>
          </a:p>
        </p:txBody>
      </p:sp>
      <p:sp>
        <p:nvSpPr>
          <p:cNvPr id="189" name="Google Shape;189;p31"/>
          <p:cNvSpPr txBox="1"/>
          <p:nvPr/>
        </p:nvSpPr>
        <p:spPr>
          <a:xfrm>
            <a:off x="2223770" y="815975"/>
            <a:ext cx="4718685" cy="17743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95" name="Google Shape;195;p32"/>
          <p:cNvSpPr txBox="1"/>
          <p:nvPr>
            <p:ph idx="4294967295" type="title"/>
          </p:nvPr>
        </p:nvSpPr>
        <p:spPr>
          <a:xfrm>
            <a:off x="-1" y="0"/>
            <a:ext cx="9144002" cy="9906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Regulation of Water Output</a:t>
            </a:r>
            <a:endParaRPr/>
          </a:p>
        </p:txBody>
      </p:sp>
      <p:sp>
        <p:nvSpPr>
          <p:cNvPr id="196" name="Google Shape;196;p32"/>
          <p:cNvSpPr txBox="1"/>
          <p:nvPr>
            <p:ph idx="4294967295" type="body"/>
          </p:nvPr>
        </p:nvSpPr>
        <p:spPr>
          <a:xfrm>
            <a:off x="228600" y="914400"/>
            <a:ext cx="8610600" cy="5943600"/>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000"/>
              <a:buFont typeface="Arial"/>
              <a:buChar char="•"/>
            </a:pPr>
            <a:r>
              <a:rPr lang="en-US" sz="2000">
                <a:solidFill>
                  <a:srgbClr val="000000"/>
                </a:solidFill>
              </a:rPr>
              <a:t>only way to control water output significantly, is through variation in urine volume</a:t>
            </a:r>
            <a:endParaRPr/>
          </a:p>
          <a:p>
            <a:pPr indent="-285750" lvl="1" marL="742950" rtl="0" algn="l">
              <a:lnSpc>
                <a:spcPct val="80000"/>
              </a:lnSpc>
              <a:spcBef>
                <a:spcPts val="0"/>
              </a:spcBef>
              <a:spcAft>
                <a:spcPts val="0"/>
              </a:spcAft>
              <a:buClr>
                <a:srgbClr val="000000"/>
              </a:buClr>
              <a:buSzPts val="1800"/>
              <a:buFont typeface="Arial"/>
              <a:buChar char="–"/>
            </a:pPr>
            <a:r>
              <a:rPr lang="en-US" sz="1800">
                <a:solidFill>
                  <a:srgbClr val="000000"/>
                </a:solidFill>
              </a:rPr>
              <a:t>kidneys can’t replace water or electrolytes </a:t>
            </a:r>
            <a:endParaRPr/>
          </a:p>
          <a:p>
            <a:pPr indent="-285750" lvl="1" marL="742950" rtl="0" algn="l">
              <a:lnSpc>
                <a:spcPct val="80000"/>
              </a:lnSpc>
              <a:spcBef>
                <a:spcPts val="0"/>
              </a:spcBef>
              <a:spcAft>
                <a:spcPts val="0"/>
              </a:spcAft>
              <a:buClr>
                <a:srgbClr val="000000"/>
              </a:buClr>
              <a:buSzPts val="1800"/>
              <a:buFont typeface="Arial"/>
              <a:buChar char="–"/>
            </a:pPr>
            <a:r>
              <a:rPr lang="en-US" sz="1800">
                <a:solidFill>
                  <a:srgbClr val="000000"/>
                </a:solidFill>
              </a:rPr>
              <a:t>only slow rate of water and electrolyte loss until water and electrolytes can be ingested</a:t>
            </a:r>
            <a:endParaRPr/>
          </a:p>
          <a:p>
            <a:pPr indent="-171450" lvl="1" marL="742950" rtl="0" algn="l">
              <a:lnSpc>
                <a:spcPct val="80000"/>
              </a:lnSpc>
              <a:spcBef>
                <a:spcPts val="0"/>
              </a:spcBef>
              <a:spcAft>
                <a:spcPts val="0"/>
              </a:spcAft>
              <a:buClr>
                <a:srgbClr val="000000"/>
              </a:buClr>
              <a:buSzPts val="1800"/>
              <a:buFont typeface="Arial"/>
              <a:buNone/>
            </a:pPr>
            <a:r>
              <a:t/>
            </a:r>
            <a:endParaRPr sz="1800">
              <a:solidFill>
                <a:srgbClr val="000000"/>
              </a:solidFill>
            </a:endParaRPr>
          </a:p>
          <a:p>
            <a:pPr indent="-342900" lvl="0" marL="342900" rtl="0" algn="l">
              <a:lnSpc>
                <a:spcPct val="80000"/>
              </a:lnSpc>
              <a:spcBef>
                <a:spcPts val="400"/>
              </a:spcBef>
              <a:spcAft>
                <a:spcPts val="0"/>
              </a:spcAft>
              <a:buClr>
                <a:srgbClr val="000000"/>
              </a:buClr>
              <a:buSzPts val="2000"/>
              <a:buFont typeface="Arial"/>
              <a:buChar char="•"/>
            </a:pPr>
            <a:r>
              <a:rPr lang="en-US" sz="2000">
                <a:solidFill>
                  <a:srgbClr val="000000"/>
                </a:solidFill>
              </a:rPr>
              <a:t>mechanisms:</a:t>
            </a:r>
            <a:endParaRPr/>
          </a:p>
          <a:p>
            <a:pPr indent="-285750" lvl="1" marL="742950" rtl="0" algn="l">
              <a:lnSpc>
                <a:spcPct val="80000"/>
              </a:lnSpc>
              <a:spcBef>
                <a:spcPts val="0"/>
              </a:spcBef>
              <a:spcAft>
                <a:spcPts val="0"/>
              </a:spcAft>
              <a:buClr>
                <a:srgbClr val="000000"/>
              </a:buClr>
              <a:buSzPts val="1800"/>
              <a:buFont typeface="Arial"/>
              <a:buChar char="–"/>
            </a:pPr>
            <a:r>
              <a:rPr lang="en-US" sz="1800">
                <a:solidFill>
                  <a:srgbClr val="000000"/>
                </a:solidFill>
              </a:rPr>
              <a:t>changes in urine volume linked to adjustments in </a:t>
            </a:r>
            <a:r>
              <a:rPr b="1" lang="en-US"/>
              <a:t>Na</a:t>
            </a:r>
            <a:r>
              <a:rPr b="1" baseline="30000" lang="en-US"/>
              <a:t>+</a:t>
            </a:r>
            <a:r>
              <a:rPr b="1" lang="en-US"/>
              <a:t> reabsorption</a:t>
            </a:r>
            <a:endParaRPr i="1"/>
          </a:p>
          <a:p>
            <a:pPr indent="-228600" lvl="2" marL="1143000" rtl="0" algn="l">
              <a:lnSpc>
                <a:spcPct val="90000"/>
              </a:lnSpc>
              <a:spcBef>
                <a:spcPts val="0"/>
              </a:spcBef>
              <a:spcAft>
                <a:spcPts val="0"/>
              </a:spcAft>
              <a:buClr>
                <a:srgbClr val="000000"/>
              </a:buClr>
              <a:buSzPts val="1600"/>
              <a:buFont typeface="Arial"/>
              <a:buChar char="•"/>
            </a:pPr>
            <a:r>
              <a:rPr lang="en-US" sz="1600">
                <a:solidFill>
                  <a:srgbClr val="000000"/>
                </a:solidFill>
              </a:rPr>
              <a:t>as Na</a:t>
            </a:r>
            <a:r>
              <a:rPr baseline="30000" lang="en-US"/>
              <a:t>+</a:t>
            </a:r>
            <a:r>
              <a:rPr lang="en-US" sz="1600">
                <a:solidFill>
                  <a:srgbClr val="000000"/>
                </a:solidFill>
              </a:rPr>
              <a:t> is reabsorbed or excreted, water follows</a:t>
            </a:r>
            <a:endParaRPr/>
          </a:p>
          <a:p>
            <a:pPr indent="-285750" lvl="1" marL="742950" rtl="0" algn="l">
              <a:lnSpc>
                <a:spcPct val="90000"/>
              </a:lnSpc>
              <a:spcBef>
                <a:spcPts val="0"/>
              </a:spcBef>
              <a:spcAft>
                <a:spcPts val="0"/>
              </a:spcAft>
              <a:buClr>
                <a:srgbClr val="000000"/>
              </a:buClr>
              <a:buSzPts val="1800"/>
              <a:buFont typeface="Arial"/>
              <a:buChar char="–"/>
            </a:pPr>
            <a:r>
              <a:rPr lang="en-US" sz="1800">
                <a:solidFill>
                  <a:srgbClr val="000000"/>
                </a:solidFill>
              </a:rPr>
              <a:t>concentrate the urine through </a:t>
            </a:r>
            <a:r>
              <a:rPr b="1" lang="en-US"/>
              <a:t>action of ADH</a:t>
            </a:r>
            <a:endParaRPr/>
          </a:p>
          <a:p>
            <a:pPr indent="-171450" lvl="1" marL="742950" rtl="0" algn="l">
              <a:lnSpc>
                <a:spcPct val="90000"/>
              </a:lnSpc>
              <a:spcBef>
                <a:spcPts val="0"/>
              </a:spcBef>
              <a:spcAft>
                <a:spcPts val="0"/>
              </a:spcAft>
              <a:buClr>
                <a:srgbClr val="000000"/>
              </a:buClr>
              <a:buSzPts val="1800"/>
              <a:buFont typeface="Arial"/>
              <a:buNone/>
            </a:pPr>
            <a:r>
              <a:t/>
            </a:r>
            <a:endParaRPr b="1"/>
          </a:p>
          <a:p>
            <a:pPr indent="-228600" lvl="2" marL="1143000" rtl="0" algn="l">
              <a:lnSpc>
                <a:spcPct val="90000"/>
              </a:lnSpc>
              <a:spcBef>
                <a:spcPts val="0"/>
              </a:spcBef>
              <a:spcAft>
                <a:spcPts val="0"/>
              </a:spcAft>
              <a:buClr>
                <a:srgbClr val="000000"/>
              </a:buClr>
              <a:buSzPts val="1600"/>
              <a:buFont typeface="Arial"/>
              <a:buChar char="•"/>
            </a:pPr>
            <a:r>
              <a:rPr lang="en-US" sz="1600">
                <a:solidFill>
                  <a:srgbClr val="000000"/>
                </a:solidFill>
              </a:rPr>
              <a:t>ADH secretion stimulated by hypothalamic osmoreceptors in response</a:t>
            </a:r>
            <a:r>
              <a:rPr lang="en-US" sz="1200"/>
              <a:t> </a:t>
            </a:r>
            <a:r>
              <a:rPr lang="en-US" sz="1600">
                <a:solidFill>
                  <a:srgbClr val="000000"/>
                </a:solidFill>
              </a:rPr>
              <a:t>to</a:t>
            </a:r>
            <a:r>
              <a:rPr lang="en-US" sz="1200"/>
              <a:t> </a:t>
            </a:r>
            <a:r>
              <a:rPr lang="en-US" sz="1600">
                <a:solidFill>
                  <a:srgbClr val="000000"/>
                </a:solidFill>
              </a:rPr>
              <a:t>dehydration</a:t>
            </a:r>
            <a:endParaRPr/>
          </a:p>
          <a:p>
            <a:pPr indent="-228600" lvl="2" marL="1143000" rtl="0" algn="l">
              <a:lnSpc>
                <a:spcPct val="90000"/>
              </a:lnSpc>
              <a:spcBef>
                <a:spcPts val="0"/>
              </a:spcBef>
              <a:spcAft>
                <a:spcPts val="0"/>
              </a:spcAft>
              <a:buClr>
                <a:srgbClr val="000000"/>
              </a:buClr>
              <a:buSzPts val="1600"/>
              <a:buFont typeface="Arial"/>
              <a:buChar char="•"/>
            </a:pPr>
            <a:r>
              <a:rPr b="1" lang="en-US" sz="1600">
                <a:solidFill>
                  <a:srgbClr val="000000"/>
                </a:solidFill>
              </a:rPr>
              <a:t>aquaporins</a:t>
            </a:r>
            <a:r>
              <a:rPr b="0" lang="en-US"/>
              <a:t> synthesized in response to ADH</a:t>
            </a:r>
            <a:endParaRPr b="0"/>
          </a:p>
          <a:p>
            <a:pPr indent="-228600" lvl="3" marL="1600200" rtl="0" algn="l">
              <a:lnSpc>
                <a:spcPct val="90000"/>
              </a:lnSpc>
              <a:spcBef>
                <a:spcPts val="0"/>
              </a:spcBef>
              <a:spcAft>
                <a:spcPts val="0"/>
              </a:spcAft>
              <a:buClr>
                <a:srgbClr val="000000"/>
              </a:buClr>
              <a:buSzPts val="1400"/>
              <a:buFont typeface="Arial"/>
              <a:buChar char="–"/>
            </a:pPr>
            <a:r>
              <a:rPr lang="en-US" sz="1400">
                <a:solidFill>
                  <a:srgbClr val="000000"/>
                </a:solidFill>
              </a:rPr>
              <a:t>membrane proteins in renal collecting ducts whose job is to channel water back into renal medulla, Na</a:t>
            </a:r>
            <a:r>
              <a:rPr baseline="30000" lang="en-US"/>
              <a:t>+</a:t>
            </a:r>
            <a:r>
              <a:rPr lang="en-US" sz="1400">
                <a:solidFill>
                  <a:srgbClr val="000000"/>
                </a:solidFill>
              </a:rPr>
              <a:t> is still excreted</a:t>
            </a:r>
            <a:endParaRPr/>
          </a:p>
          <a:p>
            <a:pPr indent="-228600" lvl="3" marL="1600200" rtl="0" algn="l">
              <a:lnSpc>
                <a:spcPct val="90000"/>
              </a:lnSpc>
              <a:spcBef>
                <a:spcPts val="0"/>
              </a:spcBef>
              <a:spcAft>
                <a:spcPts val="0"/>
              </a:spcAft>
              <a:buClr>
                <a:srgbClr val="000000"/>
              </a:buClr>
              <a:buSzPts val="1400"/>
              <a:buFont typeface="Arial"/>
              <a:buChar char="–"/>
            </a:pPr>
            <a:r>
              <a:rPr lang="en-US" sz="1400">
                <a:solidFill>
                  <a:srgbClr val="000000"/>
                </a:solidFill>
              </a:rPr>
              <a:t>slows decrease in water volume and</a:t>
            </a:r>
            <a:r>
              <a:rPr lang="en-US" sz="1100"/>
              <a:t> </a:t>
            </a:r>
            <a:r>
              <a:rPr lang="en-US" sz="1400">
                <a:solidFill>
                  <a:srgbClr val="000000"/>
                </a:solidFill>
              </a:rPr>
              <a:t>increased</a:t>
            </a:r>
            <a:r>
              <a:rPr lang="en-US" sz="1100"/>
              <a:t> </a:t>
            </a:r>
            <a:r>
              <a:rPr lang="en-US" sz="1400">
                <a:solidFill>
                  <a:srgbClr val="000000"/>
                </a:solidFill>
              </a:rPr>
              <a:t>osmolarity – concentrates urine</a:t>
            </a:r>
            <a:endParaRPr/>
          </a:p>
          <a:p>
            <a:pPr indent="-139700" lvl="3" marL="1600200" rtl="0" algn="l">
              <a:lnSpc>
                <a:spcPct val="90000"/>
              </a:lnSpc>
              <a:spcBef>
                <a:spcPts val="0"/>
              </a:spcBef>
              <a:spcAft>
                <a:spcPts val="0"/>
              </a:spcAft>
              <a:buClr>
                <a:srgbClr val="000000"/>
              </a:buClr>
              <a:buSzPts val="1400"/>
              <a:buFont typeface="Arial"/>
              <a:buNone/>
            </a:pPr>
            <a:r>
              <a:t/>
            </a:r>
            <a:endParaRPr sz="1400">
              <a:solidFill>
                <a:srgbClr val="000000"/>
              </a:solidFill>
            </a:endParaRPr>
          </a:p>
          <a:p>
            <a:pPr indent="-285750" lvl="1" marL="742950" rtl="0" algn="l">
              <a:lnSpc>
                <a:spcPct val="90000"/>
              </a:lnSpc>
              <a:spcBef>
                <a:spcPts val="0"/>
              </a:spcBef>
              <a:spcAft>
                <a:spcPts val="0"/>
              </a:spcAft>
              <a:buClr>
                <a:srgbClr val="000000"/>
              </a:buClr>
              <a:buSzPts val="1800"/>
              <a:buFont typeface="Arial"/>
              <a:buChar char="–"/>
            </a:pPr>
            <a:r>
              <a:rPr b="1" lang="en-US" sz="1800">
                <a:solidFill>
                  <a:srgbClr val="000000"/>
                </a:solidFill>
              </a:rPr>
              <a:t>ADH release inhibited </a:t>
            </a:r>
            <a:r>
              <a:rPr b="0" lang="en-US"/>
              <a:t>when blood volume and pressure is too high or blood osmolarity too low</a:t>
            </a:r>
            <a:endParaRPr b="0"/>
          </a:p>
          <a:p>
            <a:pPr indent="-228600" lvl="2" marL="1143000" rtl="0" algn="l">
              <a:lnSpc>
                <a:spcPct val="90000"/>
              </a:lnSpc>
              <a:spcBef>
                <a:spcPts val="0"/>
              </a:spcBef>
              <a:spcAft>
                <a:spcPts val="0"/>
              </a:spcAft>
              <a:buClr>
                <a:srgbClr val="000000"/>
              </a:buClr>
              <a:buSzPts val="1600"/>
              <a:buFont typeface="Arial"/>
              <a:buChar char="•"/>
            </a:pPr>
            <a:r>
              <a:rPr lang="en-US" sz="1600">
                <a:solidFill>
                  <a:srgbClr val="000000"/>
                </a:solidFill>
              </a:rPr>
              <a:t>effective way to compensate for hypertension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02" name="Google Shape;202;p33"/>
          <p:cNvSpPr txBox="1"/>
          <p:nvPr>
            <p:ph idx="4294967295" type="title"/>
          </p:nvPr>
        </p:nvSpPr>
        <p:spPr>
          <a:xfrm>
            <a:off x="-1" y="65087"/>
            <a:ext cx="9144002" cy="7620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Secretion and Effects of ADH</a:t>
            </a:r>
            <a:endParaRPr/>
          </a:p>
        </p:txBody>
      </p:sp>
      <p:sp>
        <p:nvSpPr>
          <p:cNvPr id="203" name="Google Shape;203;p33"/>
          <p:cNvSpPr txBox="1"/>
          <p:nvPr/>
        </p:nvSpPr>
        <p:spPr>
          <a:xfrm>
            <a:off x="807719" y="6248400"/>
            <a:ext cx="1661162"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24.4</a:t>
            </a:r>
            <a:endParaRPr b="0" i="0" sz="1400" u="none" cap="none" strike="noStrike">
              <a:solidFill>
                <a:srgbClr val="000000"/>
              </a:solidFill>
              <a:latin typeface="Arial"/>
              <a:ea typeface="Arial"/>
              <a:cs typeface="Arial"/>
              <a:sym typeface="Arial"/>
            </a:endParaRPr>
          </a:p>
        </p:txBody>
      </p:sp>
      <p:pic>
        <p:nvPicPr>
          <p:cNvPr descr="sal25693_24_04" id="204" name="Google Shape;204;p33"/>
          <p:cNvPicPr preferRelativeResize="0"/>
          <p:nvPr/>
        </p:nvPicPr>
        <p:blipFill rotWithShape="1">
          <a:blip r:embed="rId3">
            <a:alphaModFix/>
          </a:blip>
          <a:srcRect b="0" l="0" r="0" t="529"/>
          <a:stretch/>
        </p:blipFill>
        <p:spPr>
          <a:xfrm>
            <a:off x="2590800" y="989012"/>
            <a:ext cx="3894138" cy="5705476"/>
          </a:xfrm>
          <a:prstGeom prst="rect">
            <a:avLst/>
          </a:prstGeom>
          <a:noFill/>
          <a:ln>
            <a:noFill/>
          </a:ln>
        </p:spPr>
      </p:pic>
      <p:sp>
        <p:nvSpPr>
          <p:cNvPr id="205" name="Google Shape;205;p33"/>
          <p:cNvSpPr txBox="1"/>
          <p:nvPr/>
        </p:nvSpPr>
        <p:spPr>
          <a:xfrm>
            <a:off x="3603625" y="1327150"/>
            <a:ext cx="226529" cy="1449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a:t>
            </a:r>
            <a:r>
              <a:rPr b="1" baseline="-25000" i="0" lang="en-US" sz="900" u="none" cap="none" strike="noStrike">
                <a:solidFill>
                  <a:srgbClr val="000000"/>
                </a:solidFill>
                <a:latin typeface="Arial"/>
                <a:ea typeface="Arial"/>
                <a:cs typeface="Arial"/>
                <a:sym typeface="Arial"/>
              </a:rPr>
              <a:t>2</a:t>
            </a:r>
            <a:r>
              <a:rPr b="1" i="0" lang="en-US" sz="9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206" name="Google Shape;206;p33"/>
          <p:cNvSpPr txBox="1"/>
          <p:nvPr/>
        </p:nvSpPr>
        <p:spPr>
          <a:xfrm>
            <a:off x="3732212" y="1722437"/>
            <a:ext cx="142917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Elevates blood osmolarity</a:t>
            </a:r>
            <a:endParaRPr b="0" i="0" sz="1400" u="none" cap="none" strike="noStrike">
              <a:solidFill>
                <a:srgbClr val="000000"/>
              </a:solidFill>
              <a:latin typeface="Arial"/>
              <a:ea typeface="Arial"/>
              <a:cs typeface="Arial"/>
              <a:sym typeface="Arial"/>
            </a:endParaRPr>
          </a:p>
        </p:txBody>
      </p:sp>
      <p:sp>
        <p:nvSpPr>
          <p:cNvPr id="207" name="Google Shape;207;p33"/>
          <p:cNvSpPr txBox="1"/>
          <p:nvPr/>
        </p:nvSpPr>
        <p:spPr>
          <a:xfrm>
            <a:off x="4149725" y="1150937"/>
            <a:ext cx="67952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Dehydration</a:t>
            </a:r>
            <a:endParaRPr b="0" i="0" sz="1400" u="none" cap="none" strike="noStrike">
              <a:solidFill>
                <a:srgbClr val="000000"/>
              </a:solidFill>
              <a:latin typeface="Arial"/>
              <a:ea typeface="Arial"/>
              <a:cs typeface="Arial"/>
              <a:sym typeface="Arial"/>
            </a:endParaRPr>
          </a:p>
        </p:txBody>
      </p:sp>
      <p:sp>
        <p:nvSpPr>
          <p:cNvPr id="208" name="Google Shape;208;p33"/>
          <p:cNvSpPr txBox="1"/>
          <p:nvPr/>
        </p:nvSpPr>
        <p:spPr>
          <a:xfrm>
            <a:off x="4630737" y="1327150"/>
            <a:ext cx="20331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Na</a:t>
            </a:r>
            <a:r>
              <a:rPr b="1" baseline="30000" i="0" lang="en-US" sz="9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09" name="Google Shape;209;p33"/>
          <p:cNvSpPr txBox="1"/>
          <p:nvPr/>
        </p:nvSpPr>
        <p:spPr>
          <a:xfrm>
            <a:off x="5141912" y="1327150"/>
            <a:ext cx="20331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Na</a:t>
            </a:r>
            <a:r>
              <a:rPr b="1" baseline="30000" i="0" lang="en-US" sz="9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10" name="Google Shape;210;p33"/>
          <p:cNvSpPr txBox="1"/>
          <p:nvPr/>
        </p:nvSpPr>
        <p:spPr>
          <a:xfrm>
            <a:off x="3676650" y="4103687"/>
            <a:ext cx="160084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Increases water reabsorption</a:t>
            </a:r>
            <a:endParaRPr b="0" i="0" sz="1400" u="none" cap="none" strike="noStrike">
              <a:solidFill>
                <a:srgbClr val="000000"/>
              </a:solidFill>
              <a:latin typeface="Arial"/>
              <a:ea typeface="Arial"/>
              <a:cs typeface="Arial"/>
              <a:sym typeface="Arial"/>
            </a:endParaRPr>
          </a:p>
        </p:txBody>
      </p:sp>
      <p:sp>
        <p:nvSpPr>
          <p:cNvPr id="211" name="Google Shape;211;p33"/>
          <p:cNvSpPr txBox="1"/>
          <p:nvPr/>
        </p:nvSpPr>
        <p:spPr>
          <a:xfrm>
            <a:off x="2925762" y="3581400"/>
            <a:ext cx="330207"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Thirst</a:t>
            </a:r>
            <a:endParaRPr b="0" i="0" sz="1400" u="none" cap="none" strike="noStrike">
              <a:solidFill>
                <a:srgbClr val="000000"/>
              </a:solidFill>
              <a:latin typeface="Arial"/>
              <a:ea typeface="Arial"/>
              <a:cs typeface="Arial"/>
              <a:sym typeface="Arial"/>
            </a:endParaRPr>
          </a:p>
        </p:txBody>
      </p:sp>
      <p:sp>
        <p:nvSpPr>
          <p:cNvPr id="212" name="Google Shape;212;p33"/>
          <p:cNvSpPr txBox="1"/>
          <p:nvPr/>
        </p:nvSpPr>
        <p:spPr>
          <a:xfrm>
            <a:off x="2813243" y="1933575"/>
            <a:ext cx="539999" cy="37726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Negative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feedback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loop</a:t>
            </a:r>
            <a:endParaRPr b="0" i="0" sz="1400" u="none" cap="none" strike="noStrike">
              <a:solidFill>
                <a:srgbClr val="000000"/>
              </a:solidFill>
              <a:latin typeface="Arial"/>
              <a:ea typeface="Arial"/>
              <a:cs typeface="Arial"/>
              <a:sym typeface="Arial"/>
            </a:endParaRPr>
          </a:p>
        </p:txBody>
      </p:sp>
      <p:sp>
        <p:nvSpPr>
          <p:cNvPr id="213" name="Google Shape;213;p33"/>
          <p:cNvSpPr txBox="1"/>
          <p:nvPr/>
        </p:nvSpPr>
        <p:spPr>
          <a:xfrm>
            <a:off x="5764405" y="2505075"/>
            <a:ext cx="539999" cy="37726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Negative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feedback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loop</a:t>
            </a:r>
            <a:endParaRPr b="0" i="0" sz="1400" u="none" cap="none" strike="noStrike">
              <a:solidFill>
                <a:srgbClr val="000000"/>
              </a:solidFill>
              <a:latin typeface="Arial"/>
              <a:ea typeface="Arial"/>
              <a:cs typeface="Arial"/>
              <a:sym typeface="Arial"/>
            </a:endParaRPr>
          </a:p>
        </p:txBody>
      </p:sp>
      <p:sp>
        <p:nvSpPr>
          <p:cNvPr id="214" name="Google Shape;214;p33"/>
          <p:cNvSpPr txBox="1"/>
          <p:nvPr/>
        </p:nvSpPr>
        <p:spPr>
          <a:xfrm>
            <a:off x="2821311" y="2882900"/>
            <a:ext cx="520688" cy="25026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Water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ingestion</a:t>
            </a:r>
            <a:endParaRPr b="0" i="0" sz="1400" u="none" cap="none" strike="noStrike">
              <a:solidFill>
                <a:srgbClr val="000000"/>
              </a:solidFill>
              <a:latin typeface="Arial"/>
              <a:ea typeface="Arial"/>
              <a:cs typeface="Arial"/>
              <a:sym typeface="Arial"/>
            </a:endParaRPr>
          </a:p>
        </p:txBody>
      </p:sp>
      <p:sp>
        <p:nvSpPr>
          <p:cNvPr id="215" name="Google Shape;215;p33"/>
          <p:cNvSpPr txBox="1"/>
          <p:nvPr/>
        </p:nvSpPr>
        <p:spPr>
          <a:xfrm>
            <a:off x="3270437" y="4846637"/>
            <a:ext cx="832111" cy="25026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Reduces urine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volume</a:t>
            </a:r>
            <a:endParaRPr b="0" i="0" sz="1400" u="none" cap="none" strike="noStrike">
              <a:solidFill>
                <a:srgbClr val="000000"/>
              </a:solidFill>
              <a:latin typeface="Arial"/>
              <a:ea typeface="Arial"/>
              <a:cs typeface="Arial"/>
              <a:sym typeface="Arial"/>
            </a:endParaRPr>
          </a:p>
        </p:txBody>
      </p:sp>
      <p:sp>
        <p:nvSpPr>
          <p:cNvPr id="216" name="Google Shape;216;p33"/>
          <p:cNvSpPr txBox="1"/>
          <p:nvPr/>
        </p:nvSpPr>
        <p:spPr>
          <a:xfrm>
            <a:off x="4822909" y="4846637"/>
            <a:ext cx="851366" cy="39897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Increases ratio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of Na</a:t>
            </a:r>
            <a:r>
              <a:rPr b="1" baseline="30000" i="0" lang="en-US" sz="900" u="none" cap="none" strike="noStrike">
                <a:solidFill>
                  <a:srgbClr val="000000"/>
                </a:solidFill>
                <a:latin typeface="Arial"/>
                <a:ea typeface="Arial"/>
                <a:cs typeface="Arial"/>
                <a:sym typeface="Arial"/>
              </a:rPr>
              <a:t>+</a:t>
            </a:r>
            <a:r>
              <a:rPr b="1" i="0" lang="en-US" sz="900" u="none" cap="none" strike="noStrike">
                <a:solidFill>
                  <a:srgbClr val="000000"/>
                </a:solidFill>
                <a:latin typeface="Arial"/>
                <a:ea typeface="Arial"/>
                <a:cs typeface="Arial"/>
                <a:sym typeface="Arial"/>
              </a:rPr>
              <a:t>: H</a:t>
            </a:r>
            <a:r>
              <a:rPr b="1" baseline="-25000" i="0" lang="en-US" sz="900" u="none" cap="none" strike="noStrike">
                <a:solidFill>
                  <a:srgbClr val="000000"/>
                </a:solidFill>
                <a:latin typeface="Arial"/>
                <a:ea typeface="Arial"/>
                <a:cs typeface="Arial"/>
                <a:sym typeface="Arial"/>
              </a:rPr>
              <a:t>2</a:t>
            </a:r>
            <a:r>
              <a:rPr b="1" i="0" lang="en-US" sz="9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 urine</a:t>
            </a:r>
            <a:endParaRPr b="0" i="0" sz="1400" u="none" cap="none" strike="noStrike">
              <a:solidFill>
                <a:srgbClr val="000000"/>
              </a:solidFill>
              <a:latin typeface="Arial"/>
              <a:ea typeface="Arial"/>
              <a:cs typeface="Arial"/>
              <a:sym typeface="Arial"/>
            </a:endParaRPr>
          </a:p>
        </p:txBody>
      </p:sp>
      <p:sp>
        <p:nvSpPr>
          <p:cNvPr id="217" name="Google Shape;217;p33"/>
          <p:cNvSpPr txBox="1"/>
          <p:nvPr/>
        </p:nvSpPr>
        <p:spPr>
          <a:xfrm>
            <a:off x="3675231" y="3446462"/>
            <a:ext cx="1594148" cy="25026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Stimulates distal convoluted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tubule and collecting duct</a:t>
            </a:r>
            <a:endParaRPr b="0" i="0" sz="1400" u="none" cap="none" strike="noStrike">
              <a:solidFill>
                <a:srgbClr val="000000"/>
              </a:solidFill>
              <a:latin typeface="Arial"/>
              <a:ea typeface="Arial"/>
              <a:cs typeface="Arial"/>
              <a:sym typeface="Arial"/>
            </a:endParaRPr>
          </a:p>
        </p:txBody>
      </p:sp>
      <p:sp>
        <p:nvSpPr>
          <p:cNvPr id="218" name="Google Shape;218;p33"/>
          <p:cNvSpPr txBox="1"/>
          <p:nvPr/>
        </p:nvSpPr>
        <p:spPr>
          <a:xfrm>
            <a:off x="3451374" y="2806700"/>
            <a:ext cx="2070436" cy="25026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Stimulates posterior pituitary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to release antidiuretic hormone (ADH)</a:t>
            </a:r>
            <a:endParaRPr b="0" i="0" sz="1400" u="none" cap="none" strike="noStrike">
              <a:solidFill>
                <a:srgbClr val="000000"/>
              </a:solidFill>
              <a:latin typeface="Arial"/>
              <a:ea typeface="Arial"/>
              <a:cs typeface="Arial"/>
              <a:sym typeface="Arial"/>
            </a:endParaRPr>
          </a:p>
        </p:txBody>
      </p:sp>
      <p:sp>
        <p:nvSpPr>
          <p:cNvPr id="219" name="Google Shape;219;p33"/>
          <p:cNvSpPr txBox="1"/>
          <p:nvPr/>
        </p:nvSpPr>
        <p:spPr>
          <a:xfrm>
            <a:off x="3772043" y="2200275"/>
            <a:ext cx="1390999" cy="25026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Stimulates hypothalamic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osmoreceptors</a:t>
            </a:r>
            <a:endParaRPr b="0" i="0" sz="1400" u="none" cap="none" strike="noStrike">
              <a:solidFill>
                <a:srgbClr val="000000"/>
              </a:solidFill>
              <a:latin typeface="Arial"/>
              <a:ea typeface="Arial"/>
              <a:cs typeface="Arial"/>
              <a:sym typeface="Arial"/>
            </a:endParaRPr>
          </a:p>
        </p:txBody>
      </p:sp>
      <p:sp>
        <p:nvSpPr>
          <p:cNvPr id="220" name="Google Shape;220;p33"/>
          <p:cNvSpPr txBox="1"/>
          <p:nvPr/>
        </p:nvSpPr>
        <p:spPr>
          <a:xfrm>
            <a:off x="4227512" y="1325562"/>
            <a:ext cx="226530" cy="14497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a:t>
            </a:r>
            <a:r>
              <a:rPr b="1" baseline="-25000" i="0" lang="en-US" sz="900" u="none" cap="none" strike="noStrike">
                <a:solidFill>
                  <a:srgbClr val="000000"/>
                </a:solidFill>
                <a:latin typeface="Arial"/>
                <a:ea typeface="Arial"/>
                <a:cs typeface="Arial"/>
                <a:sym typeface="Arial"/>
              </a:rPr>
              <a:t>2</a:t>
            </a:r>
            <a:r>
              <a:rPr b="1" i="0" lang="en-US" sz="9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221" name="Google Shape;221;p33"/>
          <p:cNvSpPr txBox="1"/>
          <p:nvPr/>
        </p:nvSpPr>
        <p:spPr>
          <a:xfrm>
            <a:off x="2196782" y="730250"/>
            <a:ext cx="4718686" cy="20241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4"/>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27" name="Google Shape;227;p34"/>
          <p:cNvSpPr txBox="1"/>
          <p:nvPr>
            <p:ph idx="4294967295" type="title"/>
          </p:nvPr>
        </p:nvSpPr>
        <p:spPr>
          <a:xfrm>
            <a:off x="-1" y="0"/>
            <a:ext cx="9144002" cy="9144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Disorders of Water Balance</a:t>
            </a:r>
            <a:endParaRPr/>
          </a:p>
        </p:txBody>
      </p:sp>
      <p:sp>
        <p:nvSpPr>
          <p:cNvPr id="228" name="Google Shape;228;p34"/>
          <p:cNvSpPr txBox="1"/>
          <p:nvPr>
            <p:ph idx="4294967295" type="body"/>
          </p:nvPr>
        </p:nvSpPr>
        <p:spPr>
          <a:xfrm>
            <a:off x="152400" y="914400"/>
            <a:ext cx="8991600" cy="5943600"/>
          </a:xfrm>
          <a:prstGeom prst="rect">
            <a:avLst/>
          </a:prstGeom>
          <a:noFill/>
          <a:ln>
            <a:noFill/>
          </a:ln>
        </p:spPr>
        <p:txBody>
          <a:bodyPr anchorCtr="0" anchor="t" bIns="45700" lIns="45700" spcFirstLastPara="1" rIns="45700" wrap="square" tIns="45700">
            <a:normAutofit/>
          </a:bodyPr>
          <a:lstStyle/>
          <a:p>
            <a:pPr indent="-342900" lvl="0" marL="342900" rtl="0" algn="l">
              <a:lnSpc>
                <a:spcPct val="70000"/>
              </a:lnSpc>
              <a:spcBef>
                <a:spcPts val="0"/>
              </a:spcBef>
              <a:spcAft>
                <a:spcPts val="0"/>
              </a:spcAft>
              <a:buClr>
                <a:srgbClr val="000000"/>
              </a:buClr>
              <a:buSzPts val="2000"/>
              <a:buFont typeface="Arial"/>
              <a:buChar char="•"/>
            </a:pPr>
            <a:r>
              <a:rPr lang="en-US" sz="1850">
                <a:solidFill>
                  <a:srgbClr val="000000"/>
                </a:solidFill>
              </a:rPr>
              <a:t>the body is in a </a:t>
            </a:r>
            <a:r>
              <a:rPr b="1" lang="en-US" sz="2220"/>
              <a:t>state of fluid imbalance </a:t>
            </a:r>
            <a:r>
              <a:rPr lang="en-US" sz="1850">
                <a:solidFill>
                  <a:srgbClr val="000000"/>
                </a:solidFill>
              </a:rPr>
              <a:t>if there is an abnormality of total </a:t>
            </a:r>
            <a:r>
              <a:rPr b="1" lang="en-US" sz="2220"/>
              <a:t>volume</a:t>
            </a:r>
            <a:r>
              <a:rPr lang="en-US" sz="1850">
                <a:solidFill>
                  <a:srgbClr val="000000"/>
                </a:solidFill>
              </a:rPr>
              <a:t>, </a:t>
            </a:r>
            <a:r>
              <a:rPr b="1" lang="en-US" sz="2220"/>
              <a:t>concentration</a:t>
            </a:r>
            <a:r>
              <a:rPr lang="en-US" sz="1850">
                <a:solidFill>
                  <a:srgbClr val="000000"/>
                </a:solidFill>
              </a:rPr>
              <a:t>, or </a:t>
            </a:r>
            <a:r>
              <a:rPr b="1" lang="en-US" sz="2220"/>
              <a:t>distribution</a:t>
            </a:r>
            <a:r>
              <a:rPr lang="en-US" sz="1850">
                <a:solidFill>
                  <a:srgbClr val="000000"/>
                </a:solidFill>
              </a:rPr>
              <a:t> of fluid among the compartments</a:t>
            </a:r>
            <a:endParaRPr sz="2220"/>
          </a:p>
          <a:p>
            <a:pPr indent="-215900" lvl="0" marL="342900" rtl="0" algn="l">
              <a:lnSpc>
                <a:spcPct val="70000"/>
              </a:lnSpc>
              <a:spcBef>
                <a:spcPts val="700"/>
              </a:spcBef>
              <a:spcAft>
                <a:spcPts val="0"/>
              </a:spcAft>
              <a:buClr>
                <a:srgbClr val="000000"/>
              </a:buClr>
              <a:buSzPts val="2000"/>
              <a:buFont typeface="Arial"/>
              <a:buNone/>
            </a:pPr>
            <a:r>
              <a:t/>
            </a:r>
            <a:endParaRPr sz="1850">
              <a:solidFill>
                <a:srgbClr val="000000"/>
              </a:solidFill>
            </a:endParaRPr>
          </a:p>
          <a:p>
            <a:pPr indent="-215900" lvl="0" marL="342900" rtl="0" algn="l">
              <a:lnSpc>
                <a:spcPct val="70000"/>
              </a:lnSpc>
              <a:spcBef>
                <a:spcPts val="700"/>
              </a:spcBef>
              <a:spcAft>
                <a:spcPts val="0"/>
              </a:spcAft>
              <a:buClr>
                <a:srgbClr val="000000"/>
              </a:buClr>
              <a:buSzPts val="2000"/>
              <a:buFont typeface="Arial"/>
              <a:buNone/>
            </a:pPr>
            <a:r>
              <a:t/>
            </a:r>
            <a:endParaRPr sz="1850">
              <a:solidFill>
                <a:srgbClr val="000000"/>
              </a:solidFill>
            </a:endParaRPr>
          </a:p>
          <a:p>
            <a:pPr indent="-285750" lvl="1" marL="742950" rtl="0" algn="l">
              <a:lnSpc>
                <a:spcPct val="70000"/>
              </a:lnSpc>
              <a:spcBef>
                <a:spcPts val="0"/>
              </a:spcBef>
              <a:spcAft>
                <a:spcPts val="0"/>
              </a:spcAft>
              <a:buClr>
                <a:srgbClr val="000000"/>
              </a:buClr>
              <a:buSzPts val="2000"/>
              <a:buFont typeface="Arial"/>
              <a:buChar char="–"/>
            </a:pPr>
            <a:r>
              <a:rPr b="1" lang="en-US" sz="1850">
                <a:solidFill>
                  <a:srgbClr val="000000"/>
                </a:solidFill>
              </a:rPr>
              <a:t>fluid deficiency </a:t>
            </a:r>
            <a:r>
              <a:rPr b="0" lang="en-US" sz="2220"/>
              <a:t>– fluid output exceeds intake over long period of time</a:t>
            </a:r>
            <a:endParaRPr b="0" sz="2220"/>
          </a:p>
          <a:p>
            <a:pPr indent="-133350" lvl="1" marL="742950" rtl="0" algn="l">
              <a:lnSpc>
                <a:spcPct val="70000"/>
              </a:lnSpc>
              <a:spcBef>
                <a:spcPts val="0"/>
              </a:spcBef>
              <a:spcAft>
                <a:spcPts val="0"/>
              </a:spcAft>
              <a:buClr>
                <a:srgbClr val="000000"/>
              </a:buClr>
              <a:buSzPts val="2400"/>
              <a:buFont typeface="Arial"/>
              <a:buNone/>
            </a:pPr>
            <a:r>
              <a:t/>
            </a:r>
            <a:endParaRPr b="0" sz="2220"/>
          </a:p>
          <a:p>
            <a:pPr indent="-228600" lvl="2" marL="1143000" rtl="0" algn="l">
              <a:lnSpc>
                <a:spcPct val="80000"/>
              </a:lnSpc>
              <a:spcBef>
                <a:spcPts val="0"/>
              </a:spcBef>
              <a:spcAft>
                <a:spcPts val="0"/>
              </a:spcAft>
              <a:buClr>
                <a:srgbClr val="000000"/>
              </a:buClr>
              <a:buSzPts val="1800"/>
              <a:buFont typeface="Arial"/>
              <a:buChar char="•"/>
            </a:pPr>
            <a:r>
              <a:rPr b="1" lang="en-US" sz="1665">
                <a:solidFill>
                  <a:srgbClr val="000000"/>
                </a:solidFill>
              </a:rPr>
              <a:t>volume depletion </a:t>
            </a:r>
            <a:r>
              <a:rPr b="0" lang="en-US" sz="2220"/>
              <a:t>(hypovolemia)</a:t>
            </a:r>
            <a:endParaRPr b="0" sz="2220"/>
          </a:p>
          <a:p>
            <a:pPr indent="-228600" lvl="3" marL="1600200" rtl="0" algn="l">
              <a:lnSpc>
                <a:spcPct val="80000"/>
              </a:lnSpc>
              <a:spcBef>
                <a:spcPts val="0"/>
              </a:spcBef>
              <a:spcAft>
                <a:spcPts val="0"/>
              </a:spcAft>
              <a:buClr>
                <a:srgbClr val="000000"/>
              </a:buClr>
              <a:buSzPts val="1600"/>
              <a:buFont typeface="Arial"/>
              <a:buChar char="–"/>
            </a:pPr>
            <a:r>
              <a:rPr lang="en-US" sz="1480">
                <a:solidFill>
                  <a:srgbClr val="000000"/>
                </a:solidFill>
              </a:rPr>
              <a:t>occurs when proportionate amounts of water and sodium are lost without replacement</a:t>
            </a:r>
            <a:endParaRPr sz="2220"/>
          </a:p>
          <a:p>
            <a:pPr indent="-228600" lvl="3" marL="1600200" rtl="0" algn="l">
              <a:lnSpc>
                <a:spcPct val="80000"/>
              </a:lnSpc>
              <a:spcBef>
                <a:spcPts val="0"/>
              </a:spcBef>
              <a:spcAft>
                <a:spcPts val="0"/>
              </a:spcAft>
              <a:buClr>
                <a:srgbClr val="000000"/>
              </a:buClr>
              <a:buSzPts val="1600"/>
              <a:buFont typeface="Arial"/>
              <a:buChar char="–"/>
            </a:pPr>
            <a:r>
              <a:rPr lang="en-US" sz="1480">
                <a:solidFill>
                  <a:srgbClr val="000000"/>
                </a:solidFill>
              </a:rPr>
              <a:t>total body water declines, but osmolarity remains normal</a:t>
            </a:r>
            <a:endParaRPr sz="2220"/>
          </a:p>
          <a:p>
            <a:pPr indent="-228600" lvl="3" marL="1600200" rtl="0" algn="l">
              <a:lnSpc>
                <a:spcPct val="80000"/>
              </a:lnSpc>
              <a:spcBef>
                <a:spcPts val="0"/>
              </a:spcBef>
              <a:spcAft>
                <a:spcPts val="0"/>
              </a:spcAft>
              <a:buClr>
                <a:srgbClr val="000000"/>
              </a:buClr>
              <a:buSzPts val="1600"/>
              <a:buFont typeface="Arial"/>
              <a:buChar char="–"/>
            </a:pPr>
            <a:r>
              <a:rPr lang="en-US" sz="1480">
                <a:solidFill>
                  <a:srgbClr val="000000"/>
                </a:solidFill>
              </a:rPr>
              <a:t>hemorrhage, severe burns, chronic vomiting, or diarrhea</a:t>
            </a:r>
            <a:endParaRPr sz="2220"/>
          </a:p>
          <a:p>
            <a:pPr indent="-127000" lvl="3" marL="1600200" rtl="0" algn="l">
              <a:lnSpc>
                <a:spcPct val="80000"/>
              </a:lnSpc>
              <a:spcBef>
                <a:spcPts val="0"/>
              </a:spcBef>
              <a:spcAft>
                <a:spcPts val="0"/>
              </a:spcAft>
              <a:buClr>
                <a:srgbClr val="000000"/>
              </a:buClr>
              <a:buSzPts val="1600"/>
              <a:buFont typeface="Arial"/>
              <a:buNone/>
            </a:pPr>
            <a:r>
              <a:t/>
            </a:r>
            <a:endParaRPr sz="1480">
              <a:solidFill>
                <a:srgbClr val="000000"/>
              </a:solidFill>
            </a:endParaRPr>
          </a:p>
          <a:p>
            <a:pPr indent="-228600" lvl="2" marL="1143000" rtl="0" algn="l">
              <a:lnSpc>
                <a:spcPct val="80000"/>
              </a:lnSpc>
              <a:spcBef>
                <a:spcPts val="0"/>
              </a:spcBef>
              <a:spcAft>
                <a:spcPts val="0"/>
              </a:spcAft>
              <a:buClr>
                <a:srgbClr val="000000"/>
              </a:buClr>
              <a:buSzPts val="1800"/>
              <a:buFont typeface="Arial"/>
              <a:buChar char="•"/>
            </a:pPr>
            <a:r>
              <a:rPr b="1" lang="en-US" sz="1665">
                <a:solidFill>
                  <a:srgbClr val="000000"/>
                </a:solidFill>
              </a:rPr>
              <a:t>dehydration</a:t>
            </a:r>
            <a:r>
              <a:rPr b="0" lang="en-US" sz="2220"/>
              <a:t> (negative water balance)</a:t>
            </a:r>
            <a:endParaRPr b="0" sz="2220"/>
          </a:p>
          <a:p>
            <a:pPr indent="-228600" lvl="3" marL="1600200" rtl="0" algn="l">
              <a:lnSpc>
                <a:spcPct val="80000"/>
              </a:lnSpc>
              <a:spcBef>
                <a:spcPts val="0"/>
              </a:spcBef>
              <a:spcAft>
                <a:spcPts val="0"/>
              </a:spcAft>
              <a:buClr>
                <a:srgbClr val="000000"/>
              </a:buClr>
              <a:buSzPts val="1600"/>
              <a:buFont typeface="Arial"/>
              <a:buChar char="–"/>
            </a:pPr>
            <a:r>
              <a:rPr lang="en-US" sz="1480">
                <a:solidFill>
                  <a:srgbClr val="000000"/>
                </a:solidFill>
              </a:rPr>
              <a:t>body eliminates significantly more water than sodium</a:t>
            </a:r>
            <a:endParaRPr sz="2220"/>
          </a:p>
          <a:p>
            <a:pPr indent="-228600" lvl="3" marL="1600200" rtl="0" algn="l">
              <a:lnSpc>
                <a:spcPct val="80000"/>
              </a:lnSpc>
              <a:spcBef>
                <a:spcPts val="0"/>
              </a:spcBef>
              <a:spcAft>
                <a:spcPts val="0"/>
              </a:spcAft>
              <a:buClr>
                <a:srgbClr val="000000"/>
              </a:buClr>
              <a:buSzPts val="1600"/>
              <a:buFont typeface="Arial"/>
              <a:buChar char="–"/>
            </a:pPr>
            <a:r>
              <a:rPr lang="en-US" sz="1480">
                <a:solidFill>
                  <a:srgbClr val="000000"/>
                </a:solidFill>
              </a:rPr>
              <a:t>total body water declines, osmolarity rises</a:t>
            </a:r>
            <a:endParaRPr sz="2220"/>
          </a:p>
          <a:p>
            <a:pPr indent="-228600" lvl="3" marL="1600200" rtl="0" algn="l">
              <a:lnSpc>
                <a:spcPct val="80000"/>
              </a:lnSpc>
              <a:spcBef>
                <a:spcPts val="0"/>
              </a:spcBef>
              <a:spcAft>
                <a:spcPts val="0"/>
              </a:spcAft>
              <a:buClr>
                <a:srgbClr val="000000"/>
              </a:buClr>
              <a:buSzPts val="1600"/>
              <a:buFont typeface="Arial"/>
              <a:buChar char="–"/>
            </a:pPr>
            <a:r>
              <a:rPr lang="en-US" sz="1480">
                <a:solidFill>
                  <a:srgbClr val="000000"/>
                </a:solidFill>
              </a:rPr>
              <a:t>lack of drinking water, diabetes, ADH hyposecretion (diabetes insipidus), profuse sweating, overuse of diuretics</a:t>
            </a:r>
            <a:endParaRPr sz="2220"/>
          </a:p>
          <a:p>
            <a:pPr indent="-228600" lvl="3" marL="1600200" rtl="0" algn="l">
              <a:lnSpc>
                <a:spcPct val="80000"/>
              </a:lnSpc>
              <a:spcBef>
                <a:spcPts val="0"/>
              </a:spcBef>
              <a:spcAft>
                <a:spcPts val="0"/>
              </a:spcAft>
              <a:buClr>
                <a:srgbClr val="000000"/>
              </a:buClr>
              <a:buSzPts val="1600"/>
              <a:buFont typeface="Arial"/>
              <a:buChar char="–"/>
            </a:pPr>
            <a:r>
              <a:rPr lang="en-US" sz="1480">
                <a:solidFill>
                  <a:srgbClr val="000000"/>
                </a:solidFill>
              </a:rPr>
              <a:t>infants more vulnerable to dehydration than adults due to </a:t>
            </a:r>
            <a:r>
              <a:rPr lang="en-US" sz="1665"/>
              <a:t>high metabolic rate that demands high urine excretion, immature kidneys cannot concentrate urine effectively, greater ratio of body surface to mass</a:t>
            </a:r>
            <a:endParaRPr sz="1665"/>
          </a:p>
          <a:p>
            <a:pPr indent="-228600" lvl="3" marL="1600200" rtl="0" algn="l">
              <a:lnSpc>
                <a:spcPct val="80000"/>
              </a:lnSpc>
              <a:spcBef>
                <a:spcPts val="0"/>
              </a:spcBef>
              <a:spcAft>
                <a:spcPts val="0"/>
              </a:spcAft>
              <a:buClr>
                <a:srgbClr val="000000"/>
              </a:buClr>
              <a:buSzPts val="1600"/>
              <a:buFont typeface="Arial"/>
              <a:buChar char="–"/>
            </a:pPr>
            <a:r>
              <a:rPr lang="en-US" sz="1480">
                <a:solidFill>
                  <a:srgbClr val="000000"/>
                </a:solidFill>
              </a:rPr>
              <a:t>affects all fluid compartments (ICF, blood, and  tissue fluid)</a:t>
            </a:r>
            <a:endParaRPr sz="1295"/>
          </a:p>
          <a:p>
            <a:pPr indent="-285750" lvl="1" marL="742950" rtl="0" algn="l">
              <a:lnSpc>
                <a:spcPct val="80000"/>
              </a:lnSpc>
              <a:spcBef>
                <a:spcPts val="0"/>
              </a:spcBef>
              <a:spcAft>
                <a:spcPts val="0"/>
              </a:spcAft>
              <a:buClr>
                <a:srgbClr val="000000"/>
              </a:buClr>
              <a:buSzPts val="2000"/>
              <a:buFont typeface="Arial"/>
              <a:buChar char="–"/>
            </a:pPr>
            <a:r>
              <a:rPr lang="en-US" sz="1850">
                <a:solidFill>
                  <a:srgbClr val="000000"/>
                </a:solidFill>
              </a:rPr>
              <a:t>most serious effects:</a:t>
            </a:r>
            <a:endParaRPr sz="2220"/>
          </a:p>
          <a:p>
            <a:pPr indent="-228600" lvl="2" marL="1143000" rtl="0" algn="l">
              <a:lnSpc>
                <a:spcPct val="80000"/>
              </a:lnSpc>
              <a:spcBef>
                <a:spcPts val="0"/>
              </a:spcBef>
              <a:spcAft>
                <a:spcPts val="0"/>
              </a:spcAft>
              <a:buClr>
                <a:srgbClr val="000000"/>
              </a:buClr>
              <a:buSzPts val="1800"/>
              <a:buFont typeface="Arial"/>
              <a:buChar char="•"/>
            </a:pPr>
            <a:r>
              <a:rPr lang="en-US" sz="1665">
                <a:solidFill>
                  <a:srgbClr val="000000"/>
                </a:solidFill>
              </a:rPr>
              <a:t>circulatory shock due to loss of blood volume, neurological dysfunction    due to dehydration of brain cells, infant mortality from diarrhea</a:t>
            </a:r>
            <a:endParaRPr sz="222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34" name="Google Shape;234;p35"/>
          <p:cNvSpPr txBox="1"/>
          <p:nvPr>
            <p:ph idx="4294967295" type="title"/>
          </p:nvPr>
        </p:nvSpPr>
        <p:spPr>
          <a:xfrm>
            <a:off x="-1" y="228600"/>
            <a:ext cx="9144002" cy="9906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Fluid Balance in Cold Weather</a:t>
            </a:r>
            <a:endParaRPr/>
          </a:p>
        </p:txBody>
      </p:sp>
      <p:sp>
        <p:nvSpPr>
          <p:cNvPr id="235" name="Google Shape;235;p35"/>
          <p:cNvSpPr txBox="1"/>
          <p:nvPr>
            <p:ph idx="4294967295" type="body"/>
          </p:nvPr>
        </p:nvSpPr>
        <p:spPr>
          <a:xfrm>
            <a:off x="381000" y="1295400"/>
            <a:ext cx="8382000" cy="53340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lang="en-US">
                <a:solidFill>
                  <a:srgbClr val="000000"/>
                </a:solidFill>
              </a:rPr>
              <a:t>the body conserves heat by constricting blood vessels of the skin forcing blood to deeper circulation</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raises blood pressure which inhibits secretion of ADH</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increases secretion of atrial natriuretic peptide</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urine output is increased and blood volume reduced</a:t>
            </a:r>
            <a:endParaRPr/>
          </a:p>
          <a:p>
            <a:pPr indent="-158750" lvl="1" marL="742950" rtl="0" algn="l">
              <a:lnSpc>
                <a:spcPct val="10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lang="en-US">
                <a:solidFill>
                  <a:srgbClr val="000000"/>
                </a:solidFill>
              </a:rPr>
              <a:t>cold air is drier and increases respiratory water loss also reducing blood volume</a:t>
            </a:r>
            <a:endParaRPr/>
          </a:p>
          <a:p>
            <a:pPr indent="-190500" lvl="0" marL="342900" rtl="0" algn="l">
              <a:lnSpc>
                <a:spcPct val="100000"/>
              </a:lnSpc>
              <a:spcBef>
                <a:spcPts val="700"/>
              </a:spcBef>
              <a:spcAft>
                <a:spcPts val="0"/>
              </a:spcAft>
              <a:buClr>
                <a:srgbClr val="000000"/>
              </a:buClr>
              <a:buSzPts val="2400"/>
              <a:buFont typeface="Arial"/>
              <a:buNone/>
            </a:pPr>
            <a:r>
              <a:t/>
            </a:r>
            <a:endParaRPr>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lang="en-US">
                <a:solidFill>
                  <a:srgbClr val="000000"/>
                </a:solidFill>
              </a:rPr>
              <a:t>cold weather respiratory and urinary loses cause a state of reduced blood volume (hypovolemia)</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exercise will dilate vessels in skeletal muscles</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insufficient blood for rest of the body can bring on weakness, fatigue, or fainting (hypovolemic shock)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2"/>
          <p:cNvSpPr/>
          <p:nvPr/>
        </p:nvSpPr>
        <p:spPr>
          <a:xfrm>
            <a:off x="-4175" y="2344559"/>
            <a:ext cx="9152350" cy="2168888"/>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800"/>
              <a:buFont typeface="Trebuchet MS"/>
              <a:buNone/>
            </a:pPr>
            <a:r>
              <a:t/>
            </a:r>
            <a:endParaRPr b="0" i="0" sz="1800" u="none" cap="none" strike="noStrike">
              <a:solidFill>
                <a:srgbClr val="F4F4F4"/>
              </a:solidFill>
              <a:latin typeface="Trebuchet MS"/>
              <a:ea typeface="Trebuchet MS"/>
              <a:cs typeface="Trebuchet MS"/>
              <a:sym typeface="Trebuchet MS"/>
            </a:endParaRPr>
          </a:p>
        </p:txBody>
      </p:sp>
      <p:sp>
        <p:nvSpPr>
          <p:cNvPr id="36" name="Google Shape;36;p2"/>
          <p:cNvSpPr txBox="1"/>
          <p:nvPr/>
        </p:nvSpPr>
        <p:spPr>
          <a:xfrm>
            <a:off x="2010003" y="2324525"/>
            <a:ext cx="4108576" cy="1692822"/>
          </a:xfrm>
          <a:prstGeom prst="rect">
            <a:avLst/>
          </a:prstGeom>
          <a:noFill/>
          <a:ln>
            <a:noFill/>
          </a:ln>
        </p:spPr>
        <p:txBody>
          <a:bodyPr anchorCtr="0" anchor="ctr" bIns="38125" lIns="38125" spcFirstLastPara="1" rIns="38125" wrap="square" tIns="38125">
            <a:spAutoFit/>
          </a:bodyPr>
          <a:lstStyle/>
          <a:p>
            <a:pPr indent="-403278" lvl="0" marL="403278" marR="0" rtl="0" algn="l">
              <a:lnSpc>
                <a:spcPct val="150000"/>
              </a:lnSpc>
              <a:spcBef>
                <a:spcPts val="0"/>
              </a:spcBef>
              <a:spcAft>
                <a:spcPts val="0"/>
              </a:spcAft>
              <a:buClr>
                <a:srgbClr val="F4F4F4"/>
              </a:buClr>
              <a:buSzPts val="7000"/>
              <a:buFont typeface="Times New Roman"/>
              <a:buChar char="◆"/>
            </a:pPr>
            <a:r>
              <a:rPr b="1" i="0" lang="en-US" sz="7000" u="none" cap="none" strike="noStrike">
                <a:solidFill>
                  <a:srgbClr val="F4F4F4"/>
                </a:solidFill>
                <a:latin typeface="Times New Roman"/>
                <a:ea typeface="Times New Roman"/>
                <a:cs typeface="Times New Roman"/>
                <a:sym typeface="Times New Roman"/>
              </a:rPr>
              <a:t> Часть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2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
                                        </p:tgtEl>
                                        <p:attrNameLst>
                                          <p:attrName>style.visibility</p:attrName>
                                        </p:attrNameLst>
                                      </p:cBhvr>
                                      <p:to>
                                        <p:strVal val="visible"/>
                                      </p:to>
                                    </p:set>
                                    <p:animEffect filter="fade" transition="in">
                                      <p:cBhvr>
                                        <p:cTn dur="500"/>
                                        <p:tgtEl>
                                          <p:spTgt spid="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41" name="Google Shape;241;p36"/>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916"/>
              <a:buFont typeface="Arial"/>
              <a:buNone/>
            </a:pPr>
            <a:r>
              <a:rPr b="1" lang="en-US" sz="3916"/>
              <a:t>Dehydration from Excessive Sweating</a:t>
            </a:r>
            <a:endParaRPr/>
          </a:p>
        </p:txBody>
      </p:sp>
      <p:sp>
        <p:nvSpPr>
          <p:cNvPr id="242" name="Google Shape;242;p36"/>
          <p:cNvSpPr txBox="1"/>
          <p:nvPr>
            <p:ph idx="4294967295" type="body"/>
          </p:nvPr>
        </p:nvSpPr>
        <p:spPr>
          <a:xfrm>
            <a:off x="4648200" y="1295400"/>
            <a:ext cx="4495800" cy="5486400"/>
          </a:xfrm>
          <a:prstGeom prst="rect">
            <a:avLst/>
          </a:prstGeom>
          <a:noFill/>
          <a:ln>
            <a:noFill/>
          </a:ln>
        </p:spPr>
        <p:txBody>
          <a:bodyPr anchorCtr="0" anchor="t" bIns="45700" lIns="45700" spcFirstLastPara="1" rIns="45700" wrap="square" tIns="45700">
            <a:normAutofit/>
          </a:bodyPr>
          <a:lstStyle/>
          <a:p>
            <a:pPr indent="-429768" lvl="0" marL="429768" rtl="0" algn="l">
              <a:lnSpc>
                <a:spcPct val="80000"/>
              </a:lnSpc>
              <a:spcBef>
                <a:spcPts val="0"/>
              </a:spcBef>
              <a:spcAft>
                <a:spcPts val="0"/>
              </a:spcAft>
              <a:buClr>
                <a:srgbClr val="000000"/>
              </a:buClr>
              <a:buSzPts val="2256"/>
              <a:buFont typeface="Arial"/>
              <a:buNone/>
            </a:pPr>
            <a:r>
              <a:rPr lang="en-US" sz="2086">
                <a:solidFill>
                  <a:srgbClr val="000000"/>
                </a:solidFill>
              </a:rPr>
              <a:t>1) water loss from sweating</a:t>
            </a:r>
            <a:endParaRPr sz="2220"/>
          </a:p>
          <a:p>
            <a:pPr indent="-286512" lvl="0" marL="429768" rtl="0" algn="l">
              <a:lnSpc>
                <a:spcPct val="80000"/>
              </a:lnSpc>
              <a:spcBef>
                <a:spcPts val="700"/>
              </a:spcBef>
              <a:spcAft>
                <a:spcPts val="0"/>
              </a:spcAft>
              <a:buClr>
                <a:srgbClr val="000000"/>
              </a:buClr>
              <a:buSzPts val="2256"/>
              <a:buFont typeface="Arial"/>
              <a:buNone/>
            </a:pPr>
            <a:r>
              <a:t/>
            </a:r>
            <a:endParaRPr sz="2086">
              <a:solidFill>
                <a:srgbClr val="000000"/>
              </a:solidFill>
            </a:endParaRPr>
          </a:p>
          <a:p>
            <a:pPr indent="-429768" lvl="0" marL="429768" rtl="0" algn="l">
              <a:lnSpc>
                <a:spcPct val="80000"/>
              </a:lnSpc>
              <a:spcBef>
                <a:spcPts val="500"/>
              </a:spcBef>
              <a:spcAft>
                <a:spcPts val="0"/>
              </a:spcAft>
              <a:buClr>
                <a:srgbClr val="000000"/>
              </a:buClr>
              <a:buSzPts val="2256"/>
              <a:buFont typeface="Arial"/>
              <a:buNone/>
            </a:pPr>
            <a:r>
              <a:rPr lang="en-US" sz="2086">
                <a:solidFill>
                  <a:srgbClr val="000000"/>
                </a:solidFill>
              </a:rPr>
              <a:t>2) sweat produced by        capillary filtration</a:t>
            </a:r>
            <a:endParaRPr sz="2220"/>
          </a:p>
          <a:p>
            <a:pPr indent="-429768" lvl="0" marL="429768" rtl="0" algn="l">
              <a:lnSpc>
                <a:spcPct val="80000"/>
              </a:lnSpc>
              <a:spcBef>
                <a:spcPts val="700"/>
              </a:spcBef>
              <a:spcAft>
                <a:spcPts val="0"/>
              </a:spcAft>
              <a:buClr>
                <a:srgbClr val="000000"/>
              </a:buClr>
              <a:buSzPts val="2256"/>
              <a:buFont typeface="Arial"/>
              <a:buNone/>
            </a:pPr>
            <a:r>
              <a:t/>
            </a:r>
            <a:endParaRPr sz="2086">
              <a:solidFill>
                <a:srgbClr val="000000"/>
              </a:solidFill>
            </a:endParaRPr>
          </a:p>
          <a:p>
            <a:pPr indent="-429768" lvl="0" marL="429768" rtl="0" algn="l">
              <a:lnSpc>
                <a:spcPct val="80000"/>
              </a:lnSpc>
              <a:spcBef>
                <a:spcPts val="500"/>
              </a:spcBef>
              <a:spcAft>
                <a:spcPts val="0"/>
              </a:spcAft>
              <a:buClr>
                <a:srgbClr val="000000"/>
              </a:buClr>
              <a:buSzPts val="2256"/>
              <a:buFont typeface="Arial"/>
              <a:buNone/>
            </a:pPr>
            <a:r>
              <a:rPr lang="en-US" sz="2086">
                <a:solidFill>
                  <a:srgbClr val="000000"/>
                </a:solidFill>
              </a:rPr>
              <a:t>3) blood volume and pressure drop, osmolarity rises</a:t>
            </a:r>
            <a:endParaRPr sz="2220"/>
          </a:p>
          <a:p>
            <a:pPr indent="-429768" lvl="0" marL="429768" rtl="0" algn="l">
              <a:lnSpc>
                <a:spcPct val="80000"/>
              </a:lnSpc>
              <a:spcBef>
                <a:spcPts val="700"/>
              </a:spcBef>
              <a:spcAft>
                <a:spcPts val="0"/>
              </a:spcAft>
              <a:buClr>
                <a:srgbClr val="000000"/>
              </a:buClr>
              <a:buSzPts val="2256"/>
              <a:buFont typeface="Arial"/>
              <a:buNone/>
            </a:pPr>
            <a:r>
              <a:t/>
            </a:r>
            <a:endParaRPr sz="2086">
              <a:solidFill>
                <a:srgbClr val="000000"/>
              </a:solidFill>
            </a:endParaRPr>
          </a:p>
          <a:p>
            <a:pPr indent="-429768" lvl="0" marL="429768" rtl="0" algn="l">
              <a:lnSpc>
                <a:spcPct val="80000"/>
              </a:lnSpc>
              <a:spcBef>
                <a:spcPts val="500"/>
              </a:spcBef>
              <a:spcAft>
                <a:spcPts val="0"/>
              </a:spcAft>
              <a:buClr>
                <a:srgbClr val="000000"/>
              </a:buClr>
              <a:buSzPts val="2256"/>
              <a:buFont typeface="Arial"/>
              <a:buNone/>
            </a:pPr>
            <a:r>
              <a:rPr lang="en-US" sz="2086">
                <a:solidFill>
                  <a:srgbClr val="000000"/>
                </a:solidFill>
              </a:rPr>
              <a:t>4) blood absorbs tissue fluid to replace loss</a:t>
            </a:r>
            <a:endParaRPr sz="2220"/>
          </a:p>
          <a:p>
            <a:pPr indent="-429768" lvl="0" marL="429768" rtl="0" algn="l">
              <a:lnSpc>
                <a:spcPct val="80000"/>
              </a:lnSpc>
              <a:spcBef>
                <a:spcPts val="700"/>
              </a:spcBef>
              <a:spcAft>
                <a:spcPts val="0"/>
              </a:spcAft>
              <a:buClr>
                <a:srgbClr val="000000"/>
              </a:buClr>
              <a:buSzPts val="2256"/>
              <a:buFont typeface="Arial"/>
              <a:buNone/>
            </a:pPr>
            <a:r>
              <a:t/>
            </a:r>
            <a:endParaRPr sz="2086">
              <a:solidFill>
                <a:srgbClr val="000000"/>
              </a:solidFill>
            </a:endParaRPr>
          </a:p>
          <a:p>
            <a:pPr indent="-429768" lvl="0" marL="429768" rtl="0" algn="l">
              <a:lnSpc>
                <a:spcPct val="80000"/>
              </a:lnSpc>
              <a:spcBef>
                <a:spcPts val="500"/>
              </a:spcBef>
              <a:spcAft>
                <a:spcPts val="0"/>
              </a:spcAft>
              <a:buClr>
                <a:srgbClr val="000000"/>
              </a:buClr>
              <a:buSzPts val="2256"/>
              <a:buFont typeface="Arial"/>
              <a:buNone/>
            </a:pPr>
            <a:r>
              <a:rPr lang="en-US" sz="2086">
                <a:solidFill>
                  <a:srgbClr val="000000"/>
                </a:solidFill>
              </a:rPr>
              <a:t>5) tissue fluid pulled from ICF</a:t>
            </a:r>
            <a:endParaRPr sz="2220"/>
          </a:p>
          <a:p>
            <a:pPr indent="-429768" lvl="0" marL="429768" rtl="0" algn="l">
              <a:lnSpc>
                <a:spcPct val="80000"/>
              </a:lnSpc>
              <a:spcBef>
                <a:spcPts val="700"/>
              </a:spcBef>
              <a:spcAft>
                <a:spcPts val="0"/>
              </a:spcAft>
              <a:buClr>
                <a:srgbClr val="000000"/>
              </a:buClr>
              <a:buSzPts val="2256"/>
              <a:buFont typeface="Arial"/>
              <a:buNone/>
            </a:pPr>
            <a:r>
              <a:t/>
            </a:r>
            <a:endParaRPr sz="2086">
              <a:solidFill>
                <a:srgbClr val="000000"/>
              </a:solidFill>
            </a:endParaRPr>
          </a:p>
          <a:p>
            <a:pPr indent="-429768" lvl="0" marL="429768" rtl="0" algn="l">
              <a:lnSpc>
                <a:spcPct val="80000"/>
              </a:lnSpc>
              <a:spcBef>
                <a:spcPts val="500"/>
              </a:spcBef>
              <a:spcAft>
                <a:spcPts val="0"/>
              </a:spcAft>
              <a:buClr>
                <a:srgbClr val="000000"/>
              </a:buClr>
              <a:buSzPts val="2256"/>
              <a:buFont typeface="Arial"/>
              <a:buNone/>
            </a:pPr>
            <a:r>
              <a:rPr lang="en-US" sz="2086">
                <a:solidFill>
                  <a:srgbClr val="000000"/>
                </a:solidFill>
              </a:rPr>
              <a:t>6) all three compartments lose water</a:t>
            </a:r>
            <a:endParaRPr sz="2220"/>
          </a:p>
          <a:p>
            <a:pPr indent="-429768" lvl="0" marL="429768" rtl="0" algn="l">
              <a:lnSpc>
                <a:spcPct val="80000"/>
              </a:lnSpc>
              <a:spcBef>
                <a:spcPts val="700"/>
              </a:spcBef>
              <a:spcAft>
                <a:spcPts val="0"/>
              </a:spcAft>
              <a:buClr>
                <a:srgbClr val="000000"/>
              </a:buClr>
              <a:buSzPts val="2256"/>
              <a:buFont typeface="Arial"/>
              <a:buNone/>
            </a:pPr>
            <a:r>
              <a:t/>
            </a:r>
            <a:endParaRPr sz="2086">
              <a:solidFill>
                <a:srgbClr val="000000"/>
              </a:solidFill>
            </a:endParaRPr>
          </a:p>
          <a:p>
            <a:pPr indent="-429768" lvl="0" marL="429768" rtl="0" algn="l">
              <a:lnSpc>
                <a:spcPct val="80000"/>
              </a:lnSpc>
              <a:spcBef>
                <a:spcPts val="500"/>
              </a:spcBef>
              <a:spcAft>
                <a:spcPts val="0"/>
              </a:spcAft>
              <a:buClr>
                <a:srgbClr val="000000"/>
              </a:buClr>
              <a:buSzPts val="2256"/>
              <a:buFont typeface="Arial"/>
              <a:buNone/>
            </a:pPr>
            <a:r>
              <a:rPr lang="en-US" sz="2086">
                <a:solidFill>
                  <a:srgbClr val="000000"/>
                </a:solidFill>
              </a:rPr>
              <a:t>7) 300 mL from tissue fluid and 700 mL from ICF</a:t>
            </a:r>
            <a:endParaRPr sz="2220"/>
          </a:p>
        </p:txBody>
      </p:sp>
      <p:pic>
        <p:nvPicPr>
          <p:cNvPr descr="sal25693_24_05" id="243" name="Google Shape;243;p36"/>
          <p:cNvPicPr preferRelativeResize="0"/>
          <p:nvPr/>
        </p:nvPicPr>
        <p:blipFill rotWithShape="1">
          <a:blip r:embed="rId3">
            <a:alphaModFix/>
          </a:blip>
          <a:srcRect b="0" l="0" r="0" t="0"/>
          <a:stretch/>
        </p:blipFill>
        <p:spPr>
          <a:xfrm>
            <a:off x="381000" y="1458912"/>
            <a:ext cx="3395663" cy="4772026"/>
          </a:xfrm>
          <a:prstGeom prst="rect">
            <a:avLst/>
          </a:prstGeom>
          <a:noFill/>
          <a:ln>
            <a:noFill/>
          </a:ln>
        </p:spPr>
      </p:pic>
      <p:sp>
        <p:nvSpPr>
          <p:cNvPr id="244" name="Google Shape;244;p36"/>
          <p:cNvSpPr txBox="1"/>
          <p:nvPr/>
        </p:nvSpPr>
        <p:spPr>
          <a:xfrm>
            <a:off x="2703512" y="3094037"/>
            <a:ext cx="67958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Sweat gland</a:t>
            </a:r>
            <a:endParaRPr b="0" i="0" sz="1400" u="none" cap="none" strike="noStrike">
              <a:solidFill>
                <a:srgbClr val="000000"/>
              </a:solidFill>
              <a:latin typeface="Arial"/>
              <a:ea typeface="Arial"/>
              <a:cs typeface="Arial"/>
              <a:sym typeface="Arial"/>
            </a:endParaRPr>
          </a:p>
        </p:txBody>
      </p:sp>
      <p:sp>
        <p:nvSpPr>
          <p:cNvPr id="245" name="Google Shape;245;p36"/>
          <p:cNvSpPr txBox="1"/>
          <p:nvPr/>
        </p:nvSpPr>
        <p:spPr>
          <a:xfrm>
            <a:off x="2703512" y="2609850"/>
            <a:ext cx="686055"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Sweat pores</a:t>
            </a:r>
            <a:endParaRPr b="0" i="0" sz="1400" u="none" cap="none" strike="noStrike">
              <a:solidFill>
                <a:srgbClr val="000000"/>
              </a:solidFill>
              <a:latin typeface="Arial"/>
              <a:ea typeface="Arial"/>
              <a:cs typeface="Arial"/>
              <a:sym typeface="Arial"/>
            </a:endParaRPr>
          </a:p>
        </p:txBody>
      </p:sp>
      <p:sp>
        <p:nvSpPr>
          <p:cNvPr id="246" name="Google Shape;246;p36"/>
          <p:cNvSpPr txBox="1"/>
          <p:nvPr/>
        </p:nvSpPr>
        <p:spPr>
          <a:xfrm>
            <a:off x="2703512" y="2419350"/>
            <a:ext cx="25408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Skin</a:t>
            </a:r>
            <a:endParaRPr b="0" i="0" sz="1400" u="none" cap="none" strike="noStrike">
              <a:solidFill>
                <a:srgbClr val="000000"/>
              </a:solidFill>
              <a:latin typeface="Arial"/>
              <a:ea typeface="Arial"/>
              <a:cs typeface="Arial"/>
              <a:sym typeface="Arial"/>
            </a:endParaRPr>
          </a:p>
        </p:txBody>
      </p:sp>
      <p:sp>
        <p:nvSpPr>
          <p:cNvPr id="247" name="Google Shape;247;p36"/>
          <p:cNvSpPr txBox="1"/>
          <p:nvPr/>
        </p:nvSpPr>
        <p:spPr>
          <a:xfrm>
            <a:off x="2347912" y="1941512"/>
            <a:ext cx="226530" cy="14497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a:t>
            </a:r>
            <a:r>
              <a:rPr b="1" baseline="-25000" i="0" lang="en-US" sz="900" u="none" cap="none" strike="noStrike">
                <a:solidFill>
                  <a:srgbClr val="000000"/>
                </a:solidFill>
                <a:latin typeface="Arial"/>
                <a:ea typeface="Arial"/>
                <a:cs typeface="Arial"/>
                <a:sym typeface="Arial"/>
              </a:rPr>
              <a:t>2</a:t>
            </a:r>
            <a:r>
              <a:rPr b="1" i="0" lang="en-US" sz="9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248" name="Google Shape;248;p36"/>
          <p:cNvSpPr txBox="1"/>
          <p:nvPr/>
        </p:nvSpPr>
        <p:spPr>
          <a:xfrm>
            <a:off x="1173162" y="423068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249" name="Google Shape;249;p36"/>
          <p:cNvSpPr txBox="1"/>
          <p:nvPr/>
        </p:nvSpPr>
        <p:spPr>
          <a:xfrm>
            <a:off x="1336675" y="6092825"/>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50" name="Google Shape;250;p36"/>
          <p:cNvSpPr txBox="1"/>
          <p:nvPr/>
        </p:nvSpPr>
        <p:spPr>
          <a:xfrm>
            <a:off x="2665412" y="6092825"/>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251" name="Google Shape;251;p36"/>
          <p:cNvSpPr txBox="1"/>
          <p:nvPr/>
        </p:nvSpPr>
        <p:spPr>
          <a:xfrm>
            <a:off x="1638300" y="1470025"/>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52" name="Google Shape;252;p36"/>
          <p:cNvSpPr txBox="1"/>
          <p:nvPr/>
        </p:nvSpPr>
        <p:spPr>
          <a:xfrm>
            <a:off x="2549525" y="4657725"/>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cxnSp>
        <p:nvCxnSpPr>
          <p:cNvPr id="253" name="Google Shape;253;p36"/>
          <p:cNvCxnSpPr/>
          <p:nvPr/>
        </p:nvCxnSpPr>
        <p:spPr>
          <a:xfrm>
            <a:off x="2465387" y="2484437"/>
            <a:ext cx="212726" cy="1589"/>
          </a:xfrm>
          <a:prstGeom prst="straightConnector1">
            <a:avLst/>
          </a:prstGeom>
          <a:noFill/>
          <a:ln cap="flat" cmpd="sng" w="17450">
            <a:solidFill>
              <a:srgbClr val="FFFFFF"/>
            </a:solidFill>
            <a:prstDash val="solid"/>
            <a:round/>
            <a:headEnd len="sm" w="sm" type="none"/>
            <a:tailEnd len="sm" w="sm" type="none"/>
          </a:ln>
        </p:spPr>
      </p:cxnSp>
      <p:cxnSp>
        <p:nvCxnSpPr>
          <p:cNvPr id="254" name="Google Shape;254;p36"/>
          <p:cNvCxnSpPr/>
          <p:nvPr/>
        </p:nvCxnSpPr>
        <p:spPr>
          <a:xfrm>
            <a:off x="2101850" y="2676525"/>
            <a:ext cx="576263" cy="0"/>
          </a:xfrm>
          <a:prstGeom prst="straightConnector1">
            <a:avLst/>
          </a:prstGeom>
          <a:noFill/>
          <a:ln cap="flat" cmpd="sng" w="17450">
            <a:solidFill>
              <a:srgbClr val="FFFFFF"/>
            </a:solidFill>
            <a:prstDash val="solid"/>
            <a:round/>
            <a:headEnd len="sm" w="sm" type="none"/>
            <a:tailEnd len="sm" w="sm" type="none"/>
          </a:ln>
        </p:spPr>
      </p:cxnSp>
      <p:cxnSp>
        <p:nvCxnSpPr>
          <p:cNvPr id="255" name="Google Shape;255;p36"/>
          <p:cNvCxnSpPr/>
          <p:nvPr/>
        </p:nvCxnSpPr>
        <p:spPr>
          <a:xfrm>
            <a:off x="2166937" y="3159124"/>
            <a:ext cx="511176" cy="1589"/>
          </a:xfrm>
          <a:prstGeom prst="straightConnector1">
            <a:avLst/>
          </a:prstGeom>
          <a:noFill/>
          <a:ln cap="flat" cmpd="sng" w="17450">
            <a:solidFill>
              <a:srgbClr val="FFFFFF"/>
            </a:solidFill>
            <a:prstDash val="solid"/>
            <a:round/>
            <a:headEnd len="sm" w="sm" type="none"/>
            <a:tailEnd len="sm" w="sm" type="none"/>
          </a:ln>
        </p:spPr>
      </p:cxnSp>
      <p:cxnSp>
        <p:nvCxnSpPr>
          <p:cNvPr id="256" name="Google Shape;256;p36"/>
          <p:cNvCxnSpPr/>
          <p:nvPr/>
        </p:nvCxnSpPr>
        <p:spPr>
          <a:xfrm>
            <a:off x="2457450" y="2479674"/>
            <a:ext cx="214313" cy="1589"/>
          </a:xfrm>
          <a:prstGeom prst="straightConnector1">
            <a:avLst/>
          </a:prstGeom>
          <a:noFill/>
          <a:ln cap="flat" cmpd="sng" w="9525">
            <a:solidFill>
              <a:srgbClr val="000000"/>
            </a:solidFill>
            <a:prstDash val="solid"/>
            <a:round/>
            <a:headEnd len="sm" w="sm" type="none"/>
            <a:tailEnd len="sm" w="sm" type="none"/>
          </a:ln>
        </p:spPr>
      </p:cxnSp>
      <p:cxnSp>
        <p:nvCxnSpPr>
          <p:cNvPr id="257" name="Google Shape;257;p36"/>
          <p:cNvCxnSpPr/>
          <p:nvPr/>
        </p:nvCxnSpPr>
        <p:spPr>
          <a:xfrm>
            <a:off x="1847849" y="2449512"/>
            <a:ext cx="603251" cy="228601"/>
          </a:xfrm>
          <a:prstGeom prst="straightConnector1">
            <a:avLst/>
          </a:prstGeom>
          <a:noFill/>
          <a:ln cap="flat" cmpd="sng" w="17450">
            <a:solidFill>
              <a:srgbClr val="FFFFFF"/>
            </a:solidFill>
            <a:prstDash val="solid"/>
            <a:round/>
            <a:headEnd len="sm" w="sm" type="none"/>
            <a:tailEnd len="sm" w="sm" type="none"/>
          </a:ln>
        </p:spPr>
      </p:cxnSp>
      <p:cxnSp>
        <p:nvCxnSpPr>
          <p:cNvPr id="258" name="Google Shape;258;p36"/>
          <p:cNvCxnSpPr/>
          <p:nvPr/>
        </p:nvCxnSpPr>
        <p:spPr>
          <a:xfrm>
            <a:off x="1839912" y="2441575"/>
            <a:ext cx="606426" cy="228600"/>
          </a:xfrm>
          <a:prstGeom prst="straightConnector1">
            <a:avLst/>
          </a:prstGeom>
          <a:noFill/>
          <a:ln cap="flat" cmpd="sng" w="9525">
            <a:solidFill>
              <a:srgbClr val="000000"/>
            </a:solidFill>
            <a:prstDash val="solid"/>
            <a:round/>
            <a:headEnd len="sm" w="sm" type="none"/>
            <a:tailEnd len="sm" w="sm" type="none"/>
          </a:ln>
        </p:spPr>
      </p:cxnSp>
      <p:cxnSp>
        <p:nvCxnSpPr>
          <p:cNvPr id="259" name="Google Shape;259;p36"/>
          <p:cNvCxnSpPr/>
          <p:nvPr/>
        </p:nvCxnSpPr>
        <p:spPr>
          <a:xfrm>
            <a:off x="2168525" y="3152774"/>
            <a:ext cx="503238" cy="1589"/>
          </a:xfrm>
          <a:prstGeom prst="straightConnector1">
            <a:avLst/>
          </a:prstGeom>
          <a:noFill/>
          <a:ln cap="flat" cmpd="sng" w="9525">
            <a:solidFill>
              <a:srgbClr val="000000"/>
            </a:solidFill>
            <a:prstDash val="solid"/>
            <a:round/>
            <a:headEnd len="sm" w="sm" type="none"/>
            <a:tailEnd len="sm" w="sm" type="none"/>
          </a:ln>
        </p:spPr>
      </p:cxnSp>
      <p:cxnSp>
        <p:nvCxnSpPr>
          <p:cNvPr id="260" name="Google Shape;260;p36"/>
          <p:cNvCxnSpPr/>
          <p:nvPr/>
        </p:nvCxnSpPr>
        <p:spPr>
          <a:xfrm>
            <a:off x="2095499" y="2670175"/>
            <a:ext cx="576264" cy="1588"/>
          </a:xfrm>
          <a:prstGeom prst="straightConnector1">
            <a:avLst/>
          </a:prstGeom>
          <a:noFill/>
          <a:ln cap="flat" cmpd="sng" w="9525">
            <a:solidFill>
              <a:srgbClr val="000000"/>
            </a:solidFill>
            <a:prstDash val="solid"/>
            <a:round/>
            <a:headEnd len="sm" w="sm" type="none"/>
            <a:tailEnd len="sm" w="sm" type="none"/>
          </a:ln>
        </p:spPr>
      </p:cxnSp>
      <p:cxnSp>
        <p:nvCxnSpPr>
          <p:cNvPr id="261" name="Google Shape;261;p36"/>
          <p:cNvCxnSpPr/>
          <p:nvPr/>
        </p:nvCxnSpPr>
        <p:spPr>
          <a:xfrm rot="10800000">
            <a:off x="1738312" y="4878387"/>
            <a:ext cx="211139" cy="171451"/>
          </a:xfrm>
          <a:prstGeom prst="straightConnector1">
            <a:avLst/>
          </a:prstGeom>
          <a:noFill/>
          <a:ln cap="flat" cmpd="sng" w="17450">
            <a:solidFill>
              <a:srgbClr val="FFFFFF"/>
            </a:solidFill>
            <a:prstDash val="solid"/>
            <a:round/>
            <a:headEnd len="sm" w="sm" type="none"/>
            <a:tailEnd len="sm" w="sm" type="none"/>
          </a:ln>
        </p:spPr>
      </p:cxnSp>
      <p:cxnSp>
        <p:nvCxnSpPr>
          <p:cNvPr id="262" name="Google Shape;262;p36"/>
          <p:cNvCxnSpPr/>
          <p:nvPr/>
        </p:nvCxnSpPr>
        <p:spPr>
          <a:xfrm flipH="1">
            <a:off x="1619250" y="4878387"/>
            <a:ext cx="339726" cy="1588"/>
          </a:xfrm>
          <a:prstGeom prst="straightConnector1">
            <a:avLst/>
          </a:prstGeom>
          <a:noFill/>
          <a:ln cap="flat" cmpd="sng" w="17450">
            <a:solidFill>
              <a:srgbClr val="FFFFFF"/>
            </a:solidFill>
            <a:prstDash val="solid"/>
            <a:round/>
            <a:headEnd len="sm" w="sm" type="none"/>
            <a:tailEnd len="sm" w="sm" type="none"/>
          </a:ln>
        </p:spPr>
      </p:cxnSp>
      <p:cxnSp>
        <p:nvCxnSpPr>
          <p:cNvPr id="263" name="Google Shape;263;p36"/>
          <p:cNvCxnSpPr/>
          <p:nvPr/>
        </p:nvCxnSpPr>
        <p:spPr>
          <a:xfrm rot="10800000">
            <a:off x="1743075" y="4872037"/>
            <a:ext cx="212726" cy="171451"/>
          </a:xfrm>
          <a:prstGeom prst="straightConnector1">
            <a:avLst/>
          </a:prstGeom>
          <a:noFill/>
          <a:ln cap="flat" cmpd="sng" w="9525">
            <a:solidFill>
              <a:srgbClr val="000000"/>
            </a:solidFill>
            <a:prstDash val="solid"/>
            <a:round/>
            <a:headEnd len="sm" w="sm" type="none"/>
            <a:tailEnd len="sm" w="sm" type="none"/>
          </a:ln>
        </p:spPr>
      </p:cxnSp>
      <p:cxnSp>
        <p:nvCxnSpPr>
          <p:cNvPr id="264" name="Google Shape;264;p36"/>
          <p:cNvCxnSpPr/>
          <p:nvPr/>
        </p:nvCxnSpPr>
        <p:spPr>
          <a:xfrm flipH="1">
            <a:off x="1624012" y="4872037"/>
            <a:ext cx="341313" cy="1"/>
          </a:xfrm>
          <a:prstGeom prst="straightConnector1">
            <a:avLst/>
          </a:prstGeom>
          <a:noFill/>
          <a:ln cap="flat" cmpd="sng" w="9525">
            <a:solidFill>
              <a:srgbClr val="000000"/>
            </a:solidFill>
            <a:prstDash val="solid"/>
            <a:round/>
            <a:headEnd len="sm" w="sm" type="none"/>
            <a:tailEnd len="sm" w="sm" type="none"/>
          </a:ln>
        </p:spPr>
      </p:cxnSp>
      <p:sp>
        <p:nvSpPr>
          <p:cNvPr id="265" name="Google Shape;265;p36"/>
          <p:cNvSpPr txBox="1"/>
          <p:nvPr/>
        </p:nvSpPr>
        <p:spPr>
          <a:xfrm>
            <a:off x="1781175" y="1457325"/>
            <a:ext cx="618245"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Water loss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(sweating)</a:t>
            </a:r>
            <a:endParaRPr b="0" i="0" sz="1400" u="none" cap="none" strike="noStrike">
              <a:solidFill>
                <a:srgbClr val="000000"/>
              </a:solidFill>
              <a:latin typeface="Arial"/>
              <a:ea typeface="Arial"/>
              <a:cs typeface="Arial"/>
              <a:sym typeface="Arial"/>
            </a:endParaRPr>
          </a:p>
        </p:txBody>
      </p:sp>
      <p:sp>
        <p:nvSpPr>
          <p:cNvPr id="266" name="Google Shape;266;p36"/>
          <p:cNvSpPr txBox="1"/>
          <p:nvPr/>
        </p:nvSpPr>
        <p:spPr>
          <a:xfrm>
            <a:off x="1331912" y="1630362"/>
            <a:ext cx="226530" cy="14497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a:t>
            </a:r>
            <a:r>
              <a:rPr b="1" baseline="-25000" i="0" lang="en-US" sz="900" u="none" cap="none" strike="noStrike">
                <a:solidFill>
                  <a:srgbClr val="000000"/>
                </a:solidFill>
                <a:latin typeface="Arial"/>
                <a:ea typeface="Arial"/>
                <a:cs typeface="Arial"/>
                <a:sym typeface="Arial"/>
              </a:rPr>
              <a:t>2</a:t>
            </a:r>
            <a:r>
              <a:rPr b="1" i="0" lang="en-US" sz="9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267" name="Google Shape;267;p36"/>
          <p:cNvSpPr txBox="1"/>
          <p:nvPr/>
        </p:nvSpPr>
        <p:spPr>
          <a:xfrm>
            <a:off x="1104900" y="2454275"/>
            <a:ext cx="226529" cy="1449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a:t>
            </a:r>
            <a:r>
              <a:rPr b="1" baseline="-25000" i="0" lang="en-US" sz="900" u="none" cap="none" strike="noStrike">
                <a:solidFill>
                  <a:srgbClr val="000000"/>
                </a:solidFill>
                <a:latin typeface="Arial"/>
                <a:ea typeface="Arial"/>
                <a:cs typeface="Arial"/>
                <a:sym typeface="Arial"/>
              </a:rPr>
              <a:t>2</a:t>
            </a:r>
            <a:r>
              <a:rPr b="1" i="0" lang="en-US" sz="9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268" name="Google Shape;268;p36"/>
          <p:cNvSpPr txBox="1"/>
          <p:nvPr/>
        </p:nvSpPr>
        <p:spPr>
          <a:xfrm>
            <a:off x="785812" y="4808537"/>
            <a:ext cx="857784"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Secretory cells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of sweat gland</a:t>
            </a:r>
            <a:endParaRPr b="0" i="0" sz="1400" u="none" cap="none" strike="noStrike">
              <a:solidFill>
                <a:srgbClr val="000000"/>
              </a:solidFill>
              <a:latin typeface="Arial"/>
              <a:ea typeface="Arial"/>
              <a:cs typeface="Arial"/>
              <a:sym typeface="Arial"/>
            </a:endParaRPr>
          </a:p>
        </p:txBody>
      </p:sp>
      <p:sp>
        <p:nvSpPr>
          <p:cNvPr id="269" name="Google Shape;269;p36"/>
          <p:cNvSpPr txBox="1"/>
          <p:nvPr/>
        </p:nvSpPr>
        <p:spPr>
          <a:xfrm>
            <a:off x="2676525" y="4581525"/>
            <a:ext cx="965387" cy="504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Intracellular fluid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diffuses out of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cells to replace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lost tissue fluid.</a:t>
            </a:r>
            <a:endParaRPr b="0" i="0" sz="1400" u="none" cap="none" strike="noStrike">
              <a:solidFill>
                <a:srgbClr val="000000"/>
              </a:solidFill>
              <a:latin typeface="Arial"/>
              <a:ea typeface="Arial"/>
              <a:cs typeface="Arial"/>
              <a:sym typeface="Arial"/>
            </a:endParaRPr>
          </a:p>
        </p:txBody>
      </p:sp>
      <p:sp>
        <p:nvSpPr>
          <p:cNvPr id="270" name="Google Shape;270;p36"/>
          <p:cNvSpPr txBox="1"/>
          <p:nvPr/>
        </p:nvSpPr>
        <p:spPr>
          <a:xfrm>
            <a:off x="1905000" y="5153025"/>
            <a:ext cx="226529" cy="1449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a:t>
            </a:r>
            <a:r>
              <a:rPr b="1" baseline="-25000" i="0" lang="en-US" sz="900" u="none" cap="none" strike="noStrike">
                <a:solidFill>
                  <a:srgbClr val="000000"/>
                </a:solidFill>
                <a:latin typeface="Arial"/>
                <a:ea typeface="Arial"/>
                <a:cs typeface="Arial"/>
                <a:sym typeface="Arial"/>
              </a:rPr>
              <a:t>2</a:t>
            </a:r>
            <a:r>
              <a:rPr b="1" i="0" lang="en-US" sz="9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271" name="Google Shape;271;p36"/>
          <p:cNvSpPr txBox="1"/>
          <p:nvPr/>
        </p:nvSpPr>
        <p:spPr>
          <a:xfrm>
            <a:off x="1803400" y="5373687"/>
            <a:ext cx="226529" cy="14497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a:t>
            </a:r>
            <a:r>
              <a:rPr b="1" baseline="-25000" i="0" lang="en-US" sz="900" u="none" cap="none" strike="noStrike">
                <a:solidFill>
                  <a:srgbClr val="000000"/>
                </a:solidFill>
                <a:latin typeface="Arial"/>
                <a:ea typeface="Arial"/>
                <a:cs typeface="Arial"/>
                <a:sym typeface="Arial"/>
              </a:rPr>
              <a:t>2</a:t>
            </a:r>
            <a:r>
              <a:rPr b="1" i="0" lang="en-US" sz="9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272" name="Google Shape;272;p36"/>
          <p:cNvSpPr txBox="1"/>
          <p:nvPr/>
        </p:nvSpPr>
        <p:spPr>
          <a:xfrm>
            <a:off x="2424112" y="5718175"/>
            <a:ext cx="226530" cy="1449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a:t>
            </a:r>
            <a:r>
              <a:rPr b="1" baseline="-25000" i="0" lang="en-US" sz="900" u="none" cap="none" strike="noStrike">
                <a:solidFill>
                  <a:srgbClr val="000000"/>
                </a:solidFill>
                <a:latin typeface="Arial"/>
                <a:ea typeface="Arial"/>
                <a:cs typeface="Arial"/>
                <a:sym typeface="Arial"/>
              </a:rPr>
              <a:t>2</a:t>
            </a:r>
            <a:r>
              <a:rPr b="1" i="0" lang="en-US" sz="9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273" name="Google Shape;273;p36"/>
          <p:cNvSpPr txBox="1"/>
          <p:nvPr/>
        </p:nvSpPr>
        <p:spPr>
          <a:xfrm>
            <a:off x="3336925" y="5711825"/>
            <a:ext cx="226529" cy="1449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a:t>
            </a:r>
            <a:r>
              <a:rPr b="1" baseline="-25000" i="0" lang="en-US" sz="900" u="none" cap="none" strike="noStrike">
                <a:solidFill>
                  <a:srgbClr val="000000"/>
                </a:solidFill>
                <a:latin typeface="Arial"/>
                <a:ea typeface="Arial"/>
                <a:cs typeface="Arial"/>
                <a:sym typeface="Arial"/>
              </a:rPr>
              <a:t>2</a:t>
            </a:r>
            <a:r>
              <a:rPr b="1" i="0" lang="en-US" sz="9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274" name="Google Shape;274;p36"/>
          <p:cNvSpPr txBox="1"/>
          <p:nvPr/>
        </p:nvSpPr>
        <p:spPr>
          <a:xfrm>
            <a:off x="2801937" y="6088062"/>
            <a:ext cx="1206712"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Blood absorbs tissue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fluid to replace loss.</a:t>
            </a:r>
            <a:endParaRPr b="0" i="0" sz="1400" u="none" cap="none" strike="noStrike">
              <a:solidFill>
                <a:srgbClr val="000000"/>
              </a:solidFill>
              <a:latin typeface="Arial"/>
              <a:ea typeface="Arial"/>
              <a:cs typeface="Arial"/>
              <a:sym typeface="Arial"/>
            </a:endParaRPr>
          </a:p>
        </p:txBody>
      </p:sp>
      <p:sp>
        <p:nvSpPr>
          <p:cNvPr id="275" name="Google Shape;275;p36"/>
          <p:cNvSpPr txBox="1"/>
          <p:nvPr/>
        </p:nvSpPr>
        <p:spPr>
          <a:xfrm>
            <a:off x="1462087" y="6094412"/>
            <a:ext cx="1086049" cy="377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Blood volume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and pressure drop;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osmolarity rises.</a:t>
            </a:r>
            <a:endParaRPr b="0" i="0" sz="1400" u="none" cap="none" strike="noStrike">
              <a:solidFill>
                <a:srgbClr val="000000"/>
              </a:solidFill>
              <a:latin typeface="Arial"/>
              <a:ea typeface="Arial"/>
              <a:cs typeface="Arial"/>
              <a:sym typeface="Arial"/>
            </a:endParaRPr>
          </a:p>
        </p:txBody>
      </p:sp>
      <p:sp>
        <p:nvSpPr>
          <p:cNvPr id="276" name="Google Shape;276;p36"/>
          <p:cNvSpPr txBox="1"/>
          <p:nvPr/>
        </p:nvSpPr>
        <p:spPr>
          <a:xfrm>
            <a:off x="75882" y="6396037"/>
            <a:ext cx="1661161" cy="35066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Figure 24.5</a:t>
            </a:r>
            <a:endParaRPr b="0" i="0" sz="1400" u="none" cap="none" strike="noStrike">
              <a:solidFill>
                <a:srgbClr val="000000"/>
              </a:solidFill>
              <a:latin typeface="Arial"/>
              <a:ea typeface="Arial"/>
              <a:cs typeface="Arial"/>
              <a:sym typeface="Arial"/>
            </a:endParaRPr>
          </a:p>
        </p:txBody>
      </p:sp>
      <p:sp>
        <p:nvSpPr>
          <p:cNvPr id="277" name="Google Shape;277;p36"/>
          <p:cNvSpPr txBox="1"/>
          <p:nvPr/>
        </p:nvSpPr>
        <p:spPr>
          <a:xfrm>
            <a:off x="572769" y="1239837"/>
            <a:ext cx="3709036" cy="16514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sp>
        <p:nvSpPr>
          <p:cNvPr id="278" name="Google Shape;278;p36"/>
          <p:cNvSpPr txBox="1"/>
          <p:nvPr/>
        </p:nvSpPr>
        <p:spPr>
          <a:xfrm>
            <a:off x="1304925" y="4252912"/>
            <a:ext cx="1187624" cy="504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Sweat glands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produce perspiration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by capillary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filtration.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7"/>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84" name="Google Shape;284;p37"/>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Fluid Excess</a:t>
            </a:r>
            <a:endParaRPr/>
          </a:p>
        </p:txBody>
      </p:sp>
      <p:sp>
        <p:nvSpPr>
          <p:cNvPr id="285" name="Google Shape;285;p37"/>
          <p:cNvSpPr txBox="1"/>
          <p:nvPr>
            <p:ph idx="4294967295" type="body"/>
          </p:nvPr>
        </p:nvSpPr>
        <p:spPr>
          <a:xfrm>
            <a:off x="381000" y="1066800"/>
            <a:ext cx="8610600" cy="55626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fluid excess </a:t>
            </a:r>
            <a:r>
              <a:rPr b="0" lang="en-US"/>
              <a:t>– less common than fluid deficiency because the kidneys are highly effective in compensating for excessive intake by excreting more urine</a:t>
            </a:r>
            <a:endParaRPr b="0"/>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renal failure can lead to fluid retention</a:t>
            </a:r>
            <a:endParaRPr/>
          </a:p>
          <a:p>
            <a:pPr indent="-158750" lvl="1" marL="742950" rtl="0" algn="l">
              <a:lnSpc>
                <a:spcPct val="10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lang="en-US">
                <a:solidFill>
                  <a:srgbClr val="000000"/>
                </a:solidFill>
              </a:rPr>
              <a:t>two types of fluid excesses</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volume excess</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both Na</a:t>
            </a:r>
            <a:r>
              <a:rPr baseline="30000" lang="en-US"/>
              <a:t>+</a:t>
            </a:r>
            <a:r>
              <a:rPr lang="en-US" sz="1800">
                <a:solidFill>
                  <a:srgbClr val="000000"/>
                </a:solidFill>
              </a:rPr>
              <a:t> and water retained</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ECF remains isotonic</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caused by aldosterone hypersecretion or renal failure</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hypotonic hydration (water intoxication) (positive water balance)</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more water than Na</a:t>
            </a:r>
            <a:r>
              <a:rPr baseline="30000" lang="en-US"/>
              <a:t>+</a:t>
            </a:r>
            <a:r>
              <a:rPr lang="en-US" sz="1800">
                <a:solidFill>
                  <a:srgbClr val="000000"/>
                </a:solidFill>
              </a:rPr>
              <a:t> retained or ingested</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ECF becomes hypotonic</a:t>
            </a:r>
            <a:endParaRPr/>
          </a:p>
          <a:p>
            <a:pPr indent="-228600" lvl="3" marL="1600200" rtl="0" algn="l">
              <a:lnSpc>
                <a:spcPct val="100000"/>
              </a:lnSpc>
              <a:spcBef>
                <a:spcPts val="0"/>
              </a:spcBef>
              <a:spcAft>
                <a:spcPts val="0"/>
              </a:spcAft>
              <a:buClr>
                <a:srgbClr val="000000"/>
              </a:buClr>
              <a:buSzPts val="1600"/>
              <a:buFont typeface="Arial"/>
              <a:buChar char="–"/>
            </a:pPr>
            <a:r>
              <a:rPr lang="en-US" sz="1600">
                <a:solidFill>
                  <a:srgbClr val="000000"/>
                </a:solidFill>
              </a:rPr>
              <a:t>can cause cellular swelling</a:t>
            </a:r>
            <a:endParaRPr/>
          </a:p>
          <a:p>
            <a:pPr indent="-228600" lvl="3" marL="1600200" rtl="0" algn="l">
              <a:lnSpc>
                <a:spcPct val="100000"/>
              </a:lnSpc>
              <a:spcBef>
                <a:spcPts val="0"/>
              </a:spcBef>
              <a:spcAft>
                <a:spcPts val="0"/>
              </a:spcAft>
              <a:buClr>
                <a:srgbClr val="000000"/>
              </a:buClr>
              <a:buSzPts val="1600"/>
              <a:buFont typeface="Arial"/>
              <a:buChar char="–"/>
            </a:pPr>
            <a:r>
              <a:rPr lang="en-US" sz="1600">
                <a:solidFill>
                  <a:srgbClr val="000000"/>
                </a:solidFill>
              </a:rPr>
              <a:t>pulmonary and cerebral edema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8"/>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91" name="Google Shape;291;p38"/>
          <p:cNvSpPr txBox="1"/>
          <p:nvPr>
            <p:ph idx="4294967295" type="title"/>
          </p:nvPr>
        </p:nvSpPr>
        <p:spPr>
          <a:xfrm>
            <a:off x="-1" y="50800"/>
            <a:ext cx="9144002" cy="762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Blood Volume and Fluid Intake</a:t>
            </a:r>
            <a:endParaRPr/>
          </a:p>
        </p:txBody>
      </p:sp>
      <p:sp>
        <p:nvSpPr>
          <p:cNvPr id="292" name="Google Shape;292;p38"/>
          <p:cNvSpPr txBox="1"/>
          <p:nvPr>
            <p:ph idx="4294967295" type="body"/>
          </p:nvPr>
        </p:nvSpPr>
        <p:spPr>
          <a:xfrm>
            <a:off x="2577306" y="5175250"/>
            <a:ext cx="6056313" cy="18288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None/>
            </a:pPr>
            <a:r>
              <a:rPr b="1" lang="en-US" sz="2800">
                <a:solidFill>
                  <a:srgbClr val="000000"/>
                </a:solidFill>
              </a:rPr>
              <a:t>	</a:t>
            </a:r>
            <a:r>
              <a:rPr b="0" lang="en-US"/>
              <a:t>kidneys compensate very well for excessive fluid intake, but not for inadequate fluid intake</a:t>
            </a:r>
            <a:endParaRPr/>
          </a:p>
        </p:txBody>
      </p:sp>
      <p:sp>
        <p:nvSpPr>
          <p:cNvPr id="293" name="Google Shape;293;p38"/>
          <p:cNvSpPr txBox="1"/>
          <p:nvPr/>
        </p:nvSpPr>
        <p:spPr>
          <a:xfrm>
            <a:off x="1112519" y="5029200"/>
            <a:ext cx="1661162"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24.6</a:t>
            </a:r>
            <a:endParaRPr b="0" i="0" sz="1400" u="none" cap="none" strike="noStrike">
              <a:solidFill>
                <a:srgbClr val="000000"/>
              </a:solidFill>
              <a:latin typeface="Arial"/>
              <a:ea typeface="Arial"/>
              <a:cs typeface="Arial"/>
              <a:sym typeface="Arial"/>
            </a:endParaRPr>
          </a:p>
        </p:txBody>
      </p:sp>
      <p:pic>
        <p:nvPicPr>
          <p:cNvPr descr="sal25693_24_06" id="294" name="Google Shape;294;p38"/>
          <p:cNvPicPr preferRelativeResize="0"/>
          <p:nvPr/>
        </p:nvPicPr>
        <p:blipFill rotWithShape="1">
          <a:blip r:embed="rId3">
            <a:alphaModFix/>
          </a:blip>
          <a:srcRect b="0" l="0" r="0" t="0"/>
          <a:stretch/>
        </p:blipFill>
        <p:spPr>
          <a:xfrm>
            <a:off x="1836737" y="1096962"/>
            <a:ext cx="6056313" cy="3416301"/>
          </a:xfrm>
          <a:prstGeom prst="rect">
            <a:avLst/>
          </a:prstGeom>
          <a:noFill/>
          <a:ln>
            <a:noFill/>
          </a:ln>
        </p:spPr>
      </p:pic>
      <p:sp>
        <p:nvSpPr>
          <p:cNvPr id="295" name="Google Shape;295;p38"/>
          <p:cNvSpPr txBox="1"/>
          <p:nvPr/>
        </p:nvSpPr>
        <p:spPr>
          <a:xfrm>
            <a:off x="1663700" y="1262062"/>
            <a:ext cx="127000"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296" name="Google Shape;296;p38"/>
          <p:cNvSpPr txBox="1"/>
          <p:nvPr/>
        </p:nvSpPr>
        <p:spPr>
          <a:xfrm>
            <a:off x="1663700" y="1846262"/>
            <a:ext cx="127000"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297" name="Google Shape;297;p38"/>
          <p:cNvSpPr txBox="1"/>
          <p:nvPr/>
        </p:nvSpPr>
        <p:spPr>
          <a:xfrm>
            <a:off x="1663700" y="2481262"/>
            <a:ext cx="127000"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98" name="Google Shape;298;p38"/>
          <p:cNvSpPr txBox="1"/>
          <p:nvPr/>
        </p:nvSpPr>
        <p:spPr>
          <a:xfrm>
            <a:off x="1663700" y="3073400"/>
            <a:ext cx="127000"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299" name="Google Shape;299;p38"/>
          <p:cNvSpPr txBox="1"/>
          <p:nvPr/>
        </p:nvSpPr>
        <p:spPr>
          <a:xfrm>
            <a:off x="1663700" y="3697287"/>
            <a:ext cx="127000"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300" name="Google Shape;300;p38"/>
          <p:cNvSpPr txBox="1"/>
          <p:nvPr/>
        </p:nvSpPr>
        <p:spPr>
          <a:xfrm>
            <a:off x="1663700" y="4308475"/>
            <a:ext cx="127000"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0</a:t>
            </a:r>
            <a:endParaRPr b="0" i="0" sz="1400" u="none" cap="none" strike="noStrike">
              <a:solidFill>
                <a:srgbClr val="000000"/>
              </a:solidFill>
              <a:latin typeface="Arial"/>
              <a:ea typeface="Arial"/>
              <a:cs typeface="Arial"/>
              <a:sym typeface="Arial"/>
            </a:endParaRPr>
          </a:p>
        </p:txBody>
      </p:sp>
      <p:sp>
        <p:nvSpPr>
          <p:cNvPr id="301" name="Google Shape;301;p38"/>
          <p:cNvSpPr txBox="1"/>
          <p:nvPr/>
        </p:nvSpPr>
        <p:spPr>
          <a:xfrm>
            <a:off x="1855787" y="4540250"/>
            <a:ext cx="127001"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0</a:t>
            </a:r>
            <a:endParaRPr b="0" i="0" sz="1400" u="none" cap="none" strike="noStrike">
              <a:solidFill>
                <a:srgbClr val="000000"/>
              </a:solidFill>
              <a:latin typeface="Arial"/>
              <a:ea typeface="Arial"/>
              <a:cs typeface="Arial"/>
              <a:sym typeface="Arial"/>
            </a:endParaRPr>
          </a:p>
        </p:txBody>
      </p:sp>
      <p:sp>
        <p:nvSpPr>
          <p:cNvPr id="302" name="Google Shape;302;p38"/>
          <p:cNvSpPr txBox="1"/>
          <p:nvPr/>
        </p:nvSpPr>
        <p:spPr>
          <a:xfrm rot="-5400000">
            <a:off x="570358" y="2799506"/>
            <a:ext cx="1672036"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Blood volume (L)</a:t>
            </a:r>
            <a:endParaRPr b="0" i="0" sz="1400" u="none" cap="none" strike="noStrike">
              <a:solidFill>
                <a:srgbClr val="000000"/>
              </a:solidFill>
              <a:latin typeface="Arial"/>
              <a:ea typeface="Arial"/>
              <a:cs typeface="Arial"/>
              <a:sym typeface="Arial"/>
            </a:endParaRPr>
          </a:p>
        </p:txBody>
      </p:sp>
      <p:sp>
        <p:nvSpPr>
          <p:cNvPr id="303" name="Google Shape;303;p38"/>
          <p:cNvSpPr txBox="1"/>
          <p:nvPr/>
        </p:nvSpPr>
        <p:spPr>
          <a:xfrm>
            <a:off x="2619375" y="4540250"/>
            <a:ext cx="127000"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304" name="Google Shape;304;p38"/>
          <p:cNvSpPr txBox="1"/>
          <p:nvPr/>
        </p:nvSpPr>
        <p:spPr>
          <a:xfrm>
            <a:off x="3365500" y="4540250"/>
            <a:ext cx="127000"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305" name="Google Shape;305;p38"/>
          <p:cNvSpPr txBox="1"/>
          <p:nvPr/>
        </p:nvSpPr>
        <p:spPr>
          <a:xfrm>
            <a:off x="4081462" y="4540250"/>
            <a:ext cx="127001"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306" name="Google Shape;306;p38"/>
          <p:cNvSpPr txBox="1"/>
          <p:nvPr/>
        </p:nvSpPr>
        <p:spPr>
          <a:xfrm>
            <a:off x="4813300" y="4540250"/>
            <a:ext cx="127000"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307" name="Google Shape;307;p38"/>
          <p:cNvSpPr txBox="1"/>
          <p:nvPr/>
        </p:nvSpPr>
        <p:spPr>
          <a:xfrm>
            <a:off x="5541962" y="4540250"/>
            <a:ext cx="127001"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308" name="Google Shape;308;p38"/>
          <p:cNvSpPr txBox="1"/>
          <p:nvPr/>
        </p:nvSpPr>
        <p:spPr>
          <a:xfrm>
            <a:off x="6272212" y="4540250"/>
            <a:ext cx="127001"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309" name="Google Shape;309;p38"/>
          <p:cNvSpPr txBox="1"/>
          <p:nvPr/>
        </p:nvSpPr>
        <p:spPr>
          <a:xfrm>
            <a:off x="6988175" y="4540250"/>
            <a:ext cx="127000"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310" name="Google Shape;310;p38"/>
          <p:cNvSpPr txBox="1"/>
          <p:nvPr/>
        </p:nvSpPr>
        <p:spPr>
          <a:xfrm>
            <a:off x="7732712" y="4540250"/>
            <a:ext cx="127001"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311" name="Google Shape;311;p38"/>
          <p:cNvSpPr txBox="1"/>
          <p:nvPr/>
        </p:nvSpPr>
        <p:spPr>
          <a:xfrm>
            <a:off x="3949700" y="4784725"/>
            <a:ext cx="1864222"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Fluid intake (L/day)</a:t>
            </a:r>
            <a:endParaRPr b="0" i="0" sz="1400" u="none" cap="none" strike="noStrike">
              <a:solidFill>
                <a:srgbClr val="000000"/>
              </a:solidFill>
              <a:latin typeface="Arial"/>
              <a:ea typeface="Arial"/>
              <a:cs typeface="Arial"/>
              <a:sym typeface="Arial"/>
            </a:endParaRPr>
          </a:p>
        </p:txBody>
      </p:sp>
      <p:sp>
        <p:nvSpPr>
          <p:cNvPr id="312" name="Google Shape;312;p38"/>
          <p:cNvSpPr txBox="1"/>
          <p:nvPr/>
        </p:nvSpPr>
        <p:spPr>
          <a:xfrm>
            <a:off x="2165350" y="2344737"/>
            <a:ext cx="577255"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Death</a:t>
            </a:r>
            <a:endParaRPr b="0" i="0" sz="1400" u="none" cap="none" strike="noStrike">
              <a:solidFill>
                <a:srgbClr val="000000"/>
              </a:solidFill>
              <a:latin typeface="Arial"/>
              <a:ea typeface="Arial"/>
              <a:cs typeface="Arial"/>
              <a:sym typeface="Arial"/>
            </a:endParaRPr>
          </a:p>
        </p:txBody>
      </p:sp>
      <p:sp>
        <p:nvSpPr>
          <p:cNvPr id="313" name="Google Shape;313;p38"/>
          <p:cNvSpPr txBox="1"/>
          <p:nvPr/>
        </p:nvSpPr>
        <p:spPr>
          <a:xfrm>
            <a:off x="3143250" y="3903662"/>
            <a:ext cx="712788"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Normal</a:t>
            </a:r>
            <a:endParaRPr b="0" i="0" sz="1400" u="none" cap="none" strike="noStrike">
              <a:solidFill>
                <a:srgbClr val="000000"/>
              </a:solidFill>
              <a:latin typeface="Arial"/>
              <a:ea typeface="Arial"/>
              <a:cs typeface="Arial"/>
              <a:sym typeface="Arial"/>
            </a:endParaRPr>
          </a:p>
        </p:txBody>
      </p:sp>
      <p:sp>
        <p:nvSpPr>
          <p:cNvPr id="314" name="Google Shape;314;p38"/>
          <p:cNvSpPr txBox="1"/>
          <p:nvPr/>
        </p:nvSpPr>
        <p:spPr>
          <a:xfrm>
            <a:off x="2025650" y="3903662"/>
            <a:ext cx="712788"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Danger</a:t>
            </a:r>
            <a:endParaRPr b="0" i="0" sz="1400" u="none" cap="none" strike="noStrike">
              <a:solidFill>
                <a:srgbClr val="000000"/>
              </a:solidFill>
              <a:latin typeface="Arial"/>
              <a:ea typeface="Arial"/>
              <a:cs typeface="Arial"/>
              <a:sym typeface="Arial"/>
            </a:endParaRPr>
          </a:p>
        </p:txBody>
      </p:sp>
      <p:sp>
        <p:nvSpPr>
          <p:cNvPr id="315" name="Google Shape;315;p38"/>
          <p:cNvSpPr txBox="1"/>
          <p:nvPr/>
        </p:nvSpPr>
        <p:spPr>
          <a:xfrm>
            <a:off x="2392362" y="1916112"/>
            <a:ext cx="1277442"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Hypovolemia</a:t>
            </a:r>
            <a:endParaRPr b="0" i="0" sz="1400" u="none" cap="none" strike="noStrike">
              <a:solidFill>
                <a:srgbClr val="000000"/>
              </a:solidFill>
              <a:latin typeface="Arial"/>
              <a:ea typeface="Arial"/>
              <a:cs typeface="Arial"/>
              <a:sym typeface="Arial"/>
            </a:endParaRPr>
          </a:p>
        </p:txBody>
      </p:sp>
      <p:cxnSp>
        <p:nvCxnSpPr>
          <p:cNvPr id="316" name="Google Shape;316;p38"/>
          <p:cNvCxnSpPr/>
          <p:nvPr/>
        </p:nvCxnSpPr>
        <p:spPr>
          <a:xfrm>
            <a:off x="2155825" y="2041524"/>
            <a:ext cx="161926" cy="1589"/>
          </a:xfrm>
          <a:prstGeom prst="straightConnector1">
            <a:avLst/>
          </a:prstGeom>
          <a:noFill/>
          <a:ln cap="flat" cmpd="sng" w="14275">
            <a:solidFill>
              <a:srgbClr val="000000"/>
            </a:solidFill>
            <a:prstDash val="solid"/>
            <a:round/>
            <a:headEnd len="sm" w="sm" type="none"/>
            <a:tailEnd len="sm" w="sm" type="none"/>
          </a:ln>
        </p:spPr>
      </p:cxnSp>
      <p:sp>
        <p:nvSpPr>
          <p:cNvPr id="317" name="Google Shape;317;p38"/>
          <p:cNvSpPr txBox="1"/>
          <p:nvPr/>
        </p:nvSpPr>
        <p:spPr>
          <a:xfrm>
            <a:off x="5276850" y="3905250"/>
            <a:ext cx="1405434"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Water diuresis</a:t>
            </a:r>
            <a:endParaRPr b="0" i="0" sz="1400" u="none" cap="none" strike="noStrike">
              <a:solidFill>
                <a:srgbClr val="000000"/>
              </a:solidFill>
              <a:latin typeface="Arial"/>
              <a:ea typeface="Arial"/>
              <a:cs typeface="Arial"/>
              <a:sym typeface="Arial"/>
            </a:endParaRPr>
          </a:p>
        </p:txBody>
      </p:sp>
      <p:sp>
        <p:nvSpPr>
          <p:cNvPr id="318" name="Google Shape;318;p38"/>
          <p:cNvSpPr txBox="1"/>
          <p:nvPr/>
        </p:nvSpPr>
        <p:spPr>
          <a:xfrm>
            <a:off x="2196782" y="762000"/>
            <a:ext cx="4718686" cy="20241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9"/>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24" name="Google Shape;324;p39"/>
          <p:cNvSpPr txBox="1"/>
          <p:nvPr>
            <p:ph idx="4294967295" type="title"/>
          </p:nvPr>
        </p:nvSpPr>
        <p:spPr>
          <a:xfrm>
            <a:off x="-1" y="304800"/>
            <a:ext cx="9144002" cy="9906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Fluid Sequestration</a:t>
            </a:r>
            <a:endParaRPr/>
          </a:p>
        </p:txBody>
      </p:sp>
      <p:sp>
        <p:nvSpPr>
          <p:cNvPr id="325" name="Google Shape;325;p39"/>
          <p:cNvSpPr txBox="1"/>
          <p:nvPr>
            <p:ph idx="4294967295" type="body"/>
          </p:nvPr>
        </p:nvSpPr>
        <p:spPr>
          <a:xfrm>
            <a:off x="457200" y="1447800"/>
            <a:ext cx="8382000" cy="50292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1" lang="en-US">
                <a:solidFill>
                  <a:srgbClr val="000000"/>
                </a:solidFill>
              </a:rPr>
              <a:t>fluid sequestration </a:t>
            </a:r>
            <a:r>
              <a:rPr b="0" lang="en-US"/>
              <a:t>– a condition in which excess fluid accumulates in a particular location</a:t>
            </a:r>
            <a:endParaRPr b="0"/>
          </a:p>
          <a:p>
            <a:pPr indent="-190500" lvl="0" marL="342900" rtl="0" algn="l">
              <a:lnSpc>
                <a:spcPct val="90000"/>
              </a:lnSpc>
              <a:spcBef>
                <a:spcPts val="700"/>
              </a:spcBef>
              <a:spcAft>
                <a:spcPts val="0"/>
              </a:spcAft>
              <a:buClr>
                <a:srgbClr val="000000"/>
              </a:buClr>
              <a:buSzPts val="2400"/>
              <a:buFont typeface="Arial"/>
              <a:buNone/>
            </a:pPr>
            <a:r>
              <a:t/>
            </a:r>
            <a:endParaRPr b="0"/>
          </a:p>
          <a:p>
            <a:pPr indent="-342900" lvl="0" marL="342900" rtl="0" algn="l">
              <a:lnSpc>
                <a:spcPct val="90000"/>
              </a:lnSpc>
              <a:spcBef>
                <a:spcPts val="500"/>
              </a:spcBef>
              <a:spcAft>
                <a:spcPts val="0"/>
              </a:spcAft>
              <a:buClr>
                <a:srgbClr val="000000"/>
              </a:buClr>
              <a:buSzPts val="2400"/>
              <a:buFont typeface="Arial"/>
              <a:buChar char="•"/>
            </a:pPr>
            <a:r>
              <a:rPr lang="en-US">
                <a:solidFill>
                  <a:srgbClr val="000000"/>
                </a:solidFill>
              </a:rPr>
              <a:t>total body water may be normal, but volume of circulating blood may drop to a point causing </a:t>
            </a:r>
            <a:r>
              <a:rPr b="1" lang="en-US"/>
              <a:t>circulatory shock</a:t>
            </a:r>
            <a:endParaRPr/>
          </a:p>
          <a:p>
            <a:pPr indent="-190500" lvl="0" marL="342900" rtl="0" algn="l">
              <a:lnSpc>
                <a:spcPct val="90000"/>
              </a:lnSpc>
              <a:spcBef>
                <a:spcPts val="700"/>
              </a:spcBef>
              <a:spcAft>
                <a:spcPts val="0"/>
              </a:spcAft>
              <a:buClr>
                <a:srgbClr val="000000"/>
              </a:buClr>
              <a:buSzPts val="2400"/>
              <a:buFont typeface="Arial"/>
              <a:buNone/>
            </a:pPr>
            <a:r>
              <a:t/>
            </a:r>
            <a:endParaRPr b="1"/>
          </a:p>
          <a:p>
            <a:pPr indent="-342900" lvl="0" marL="342900" rtl="0" algn="l">
              <a:lnSpc>
                <a:spcPct val="90000"/>
              </a:lnSpc>
              <a:spcBef>
                <a:spcPts val="600"/>
              </a:spcBef>
              <a:spcAft>
                <a:spcPts val="0"/>
              </a:spcAft>
              <a:buClr>
                <a:srgbClr val="000000"/>
              </a:buClr>
              <a:buSzPts val="2400"/>
              <a:buFont typeface="Arial"/>
              <a:buChar char="•"/>
            </a:pPr>
            <a:r>
              <a:rPr lang="en-US">
                <a:solidFill>
                  <a:srgbClr val="000000"/>
                </a:solidFill>
              </a:rPr>
              <a:t>most common form: </a:t>
            </a:r>
            <a:r>
              <a:rPr b="1" lang="en-US"/>
              <a:t>edema </a:t>
            </a:r>
            <a:r>
              <a:rPr lang="en-US" sz="2800"/>
              <a:t>- </a:t>
            </a:r>
            <a:r>
              <a:rPr lang="en-US">
                <a:solidFill>
                  <a:srgbClr val="000000"/>
                </a:solidFill>
              </a:rPr>
              <a:t>abnormal accumulation of fluid in the interstitial spaces, causing swelling of the tissues</a:t>
            </a:r>
            <a:endParaRPr sz="2000"/>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hemorrhage </a:t>
            </a:r>
            <a:r>
              <a:rPr b="0" lang="en-US"/>
              <a:t> - another cause of fluid sequestration</a:t>
            </a:r>
            <a:endParaRPr b="0"/>
          </a:p>
          <a:p>
            <a:pPr indent="-228600" lvl="2" marL="1143000" rtl="0" algn="l">
              <a:lnSpc>
                <a:spcPct val="90000"/>
              </a:lnSpc>
              <a:spcBef>
                <a:spcPts val="0"/>
              </a:spcBef>
              <a:spcAft>
                <a:spcPts val="0"/>
              </a:spcAft>
              <a:buClr>
                <a:srgbClr val="000000"/>
              </a:buClr>
              <a:buSzPts val="1800"/>
              <a:buFont typeface="Arial"/>
              <a:buChar char="•"/>
            </a:pPr>
            <a:r>
              <a:rPr lang="en-US" sz="1800">
                <a:solidFill>
                  <a:srgbClr val="000000"/>
                </a:solidFill>
              </a:rPr>
              <a:t>blood that pools in the tissues is lost to circulation</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pleural effusion </a:t>
            </a:r>
            <a:r>
              <a:rPr b="0" lang="en-US"/>
              <a:t>– several liters of fluid can accumulate in the pleural cavity</a:t>
            </a:r>
            <a:endParaRPr b="0"/>
          </a:p>
          <a:p>
            <a:pPr indent="-228600" lvl="2" marL="1143000" rtl="0" algn="l">
              <a:lnSpc>
                <a:spcPct val="90000"/>
              </a:lnSpc>
              <a:spcBef>
                <a:spcPts val="0"/>
              </a:spcBef>
              <a:spcAft>
                <a:spcPts val="0"/>
              </a:spcAft>
              <a:buClr>
                <a:srgbClr val="000000"/>
              </a:buClr>
              <a:buSzPts val="1800"/>
              <a:buFont typeface="Arial"/>
              <a:buChar char="•"/>
            </a:pPr>
            <a:r>
              <a:rPr lang="en-US" sz="1800">
                <a:solidFill>
                  <a:srgbClr val="000000"/>
                </a:solidFill>
              </a:rPr>
              <a:t>caused by some lung infections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0"/>
          <p:cNvSpPr/>
          <p:nvPr/>
        </p:nvSpPr>
        <p:spPr>
          <a:xfrm>
            <a:off x="-4175" y="2344559"/>
            <a:ext cx="9152350" cy="2168888"/>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800"/>
              <a:buFont typeface="Trebuchet MS"/>
              <a:buNone/>
            </a:pPr>
            <a:r>
              <a:t/>
            </a:r>
            <a:endParaRPr b="0" i="0" sz="1800" u="none" cap="none" strike="noStrike">
              <a:solidFill>
                <a:srgbClr val="F4F4F4"/>
              </a:solidFill>
              <a:latin typeface="Trebuchet MS"/>
              <a:ea typeface="Trebuchet MS"/>
              <a:cs typeface="Trebuchet MS"/>
              <a:sym typeface="Trebuchet MS"/>
            </a:endParaRPr>
          </a:p>
        </p:txBody>
      </p:sp>
      <p:sp>
        <p:nvSpPr>
          <p:cNvPr id="331" name="Google Shape;331;p40"/>
          <p:cNvSpPr txBox="1"/>
          <p:nvPr/>
        </p:nvSpPr>
        <p:spPr>
          <a:xfrm>
            <a:off x="2010003" y="2324525"/>
            <a:ext cx="6219597" cy="1692822"/>
          </a:xfrm>
          <a:prstGeom prst="rect">
            <a:avLst/>
          </a:prstGeom>
          <a:noFill/>
          <a:ln>
            <a:noFill/>
          </a:ln>
        </p:spPr>
        <p:txBody>
          <a:bodyPr anchorCtr="0" anchor="ctr" bIns="38125" lIns="38125" spcFirstLastPara="1" rIns="38125" wrap="square" tIns="38125">
            <a:spAutoFit/>
          </a:bodyPr>
          <a:lstStyle/>
          <a:p>
            <a:pPr indent="-403278" lvl="0" marL="403278" marR="0" rtl="0" algn="l">
              <a:lnSpc>
                <a:spcPct val="150000"/>
              </a:lnSpc>
              <a:spcBef>
                <a:spcPts val="0"/>
              </a:spcBef>
              <a:spcAft>
                <a:spcPts val="0"/>
              </a:spcAft>
              <a:buClr>
                <a:srgbClr val="F4F4F4"/>
              </a:buClr>
              <a:buSzPts val="7000"/>
              <a:buFont typeface="Times New Roman"/>
              <a:buChar char="◆"/>
            </a:pPr>
            <a:r>
              <a:rPr b="1" i="0" lang="en-US" sz="7000" u="none" cap="none" strike="noStrike">
                <a:solidFill>
                  <a:srgbClr val="F4F4F4"/>
                </a:solidFill>
                <a:latin typeface="Times New Roman"/>
                <a:ea typeface="Times New Roman"/>
                <a:cs typeface="Times New Roman"/>
                <a:sym typeface="Times New Roman"/>
              </a:rPr>
              <a:t> PART II</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1"/>
          <p:cNvSpPr txBox="1"/>
          <p:nvPr>
            <p:ph type="title"/>
          </p:nvPr>
        </p:nvSpPr>
        <p:spPr>
          <a:xfrm>
            <a:off x="311698" y="273570"/>
            <a:ext cx="8520604" cy="572712"/>
          </a:xfrm>
          <a:prstGeom prst="rect">
            <a:avLst/>
          </a:prstGeom>
          <a:noFill/>
          <a:ln>
            <a:noFill/>
          </a:ln>
        </p:spPr>
        <p:txBody>
          <a:bodyPr anchorCtr="0" anchor="t" bIns="91400" lIns="91400" spcFirstLastPara="1" rIns="91400" wrap="square" tIns="91400">
            <a:normAutofit/>
          </a:bodyPr>
          <a:lstStyle/>
          <a:p>
            <a:pPr indent="0" lvl="0" marL="0" marR="0" rtl="0" algn="ctr">
              <a:lnSpc>
                <a:spcPct val="100000"/>
              </a:lnSpc>
              <a:spcBef>
                <a:spcPts val="0"/>
              </a:spcBef>
              <a:spcAft>
                <a:spcPts val="0"/>
              </a:spcAft>
              <a:buClr>
                <a:srgbClr val="000000"/>
              </a:buClr>
              <a:buSzPts val="2600"/>
              <a:buFont typeface="Georgia"/>
              <a:buNone/>
            </a:pPr>
            <a:r>
              <a:rPr b="1" lang="en-US" sz="2340">
                <a:latin typeface="Georgia"/>
                <a:ea typeface="Georgia"/>
                <a:cs typeface="Georgia"/>
                <a:sym typeface="Georgia"/>
              </a:rPr>
              <a:t>LEARNING OUTCOMES</a:t>
            </a:r>
            <a:endParaRPr sz="3240"/>
          </a:p>
        </p:txBody>
      </p:sp>
      <p:sp>
        <p:nvSpPr>
          <p:cNvPr id="337" name="Google Shape;337;p41"/>
          <p:cNvSpPr txBox="1"/>
          <p:nvPr>
            <p:ph idx="1" type="body"/>
          </p:nvPr>
        </p:nvSpPr>
        <p:spPr>
          <a:xfrm>
            <a:off x="311698" y="1073096"/>
            <a:ext cx="8520604" cy="4387047"/>
          </a:xfrm>
          <a:prstGeom prst="rect">
            <a:avLst/>
          </a:prstGeom>
          <a:noFill/>
          <a:ln>
            <a:noFill/>
          </a:ln>
        </p:spPr>
        <p:txBody>
          <a:bodyPr anchorCtr="0" anchor="t" bIns="91400" lIns="91400" spcFirstLastPara="1" rIns="91400" wrap="square" tIns="91400">
            <a:normAutofit/>
          </a:bodyPr>
          <a:lstStyle/>
          <a:p>
            <a:pPr indent="0" lvl="0" marL="0" rtl="0" algn="just">
              <a:lnSpc>
                <a:spcPct val="100000"/>
              </a:lnSpc>
              <a:spcBef>
                <a:spcPts val="0"/>
              </a:spcBef>
              <a:spcAft>
                <a:spcPts val="0"/>
              </a:spcAft>
              <a:buClr>
                <a:srgbClr val="000000"/>
              </a:buClr>
              <a:buSzPts val="2000"/>
              <a:buFont typeface="Georgia"/>
              <a:buNone/>
            </a:pPr>
            <a:r>
              <a:rPr b="1" lang="en-US" sz="2000">
                <a:solidFill>
                  <a:srgbClr val="000000"/>
                </a:solidFill>
                <a:latin typeface="Georgia"/>
                <a:ea typeface="Georgia"/>
                <a:cs typeface="Georgia"/>
                <a:sym typeface="Georgia"/>
              </a:rPr>
              <a:t>As a result of the lesson you will be able to:</a:t>
            </a:r>
            <a:endParaRPr/>
          </a:p>
          <a:p>
            <a:pPr indent="0" lvl="0" marL="0" rtl="0" algn="just">
              <a:lnSpc>
                <a:spcPct val="100000"/>
              </a:lnSpc>
              <a:spcBef>
                <a:spcPts val="0"/>
              </a:spcBef>
              <a:spcAft>
                <a:spcPts val="0"/>
              </a:spcAft>
              <a:buClr>
                <a:srgbClr val="000000"/>
              </a:buClr>
              <a:buSzPts val="2000"/>
              <a:buFont typeface="Georgia"/>
              <a:buNone/>
            </a:pPr>
            <a:r>
              <a:t/>
            </a:r>
            <a:endParaRPr b="1" sz="2000">
              <a:solidFill>
                <a:srgbClr val="000000"/>
              </a:solidFill>
              <a:latin typeface="Georgia"/>
              <a:ea typeface="Georgia"/>
              <a:cs typeface="Georgia"/>
              <a:sym typeface="Georgia"/>
            </a:endParaRPr>
          </a:p>
          <a:p>
            <a:pPr indent="-386924" lvl="0" marL="483657" rtl="0" algn="just">
              <a:lnSpc>
                <a:spcPct val="100000"/>
              </a:lnSpc>
              <a:spcBef>
                <a:spcPts val="2300"/>
              </a:spcBef>
              <a:spcAft>
                <a:spcPts val="0"/>
              </a:spcAft>
              <a:buClr>
                <a:srgbClr val="000000"/>
              </a:buClr>
              <a:buSzPts val="2000"/>
              <a:buFont typeface="Georgia"/>
              <a:buChar char="❏"/>
            </a:pPr>
            <a:r>
              <a:rPr b="1" i="1" lang="en-US" sz="2000">
                <a:solidFill>
                  <a:srgbClr val="000000"/>
                </a:solidFill>
                <a:latin typeface="Georgia"/>
                <a:ea typeface="Georgia"/>
                <a:cs typeface="Georgia"/>
                <a:sym typeface="Georgia"/>
              </a:rPr>
              <a:t>Describe the physiological roles of sodium, potassium, chloride, calcium, magnesium, and phosphates; </a:t>
            </a:r>
            <a:endParaRPr/>
          </a:p>
          <a:p>
            <a:pPr indent="-386924" lvl="0" marL="483657" rtl="0" algn="just">
              <a:lnSpc>
                <a:spcPct val="100000"/>
              </a:lnSpc>
              <a:spcBef>
                <a:spcPts val="2300"/>
              </a:spcBef>
              <a:spcAft>
                <a:spcPts val="0"/>
              </a:spcAft>
              <a:buClr>
                <a:srgbClr val="000000"/>
              </a:buClr>
              <a:buSzPts val="2000"/>
              <a:buFont typeface="Georgia"/>
              <a:buChar char="❏"/>
            </a:pPr>
            <a:r>
              <a:rPr b="1" i="1" lang="en-US" sz="2000">
                <a:solidFill>
                  <a:srgbClr val="000000"/>
                </a:solidFill>
                <a:latin typeface="Georgia"/>
                <a:ea typeface="Georgia"/>
                <a:cs typeface="Georgia"/>
                <a:sym typeface="Georgia"/>
              </a:rPr>
              <a:t>Describe the hormonal and renal mechanisms that regulate the concentrations of these electrolytes; </a:t>
            </a:r>
            <a:endParaRPr/>
          </a:p>
          <a:p>
            <a:pPr indent="-386924" lvl="0" marL="483657" rtl="0" algn="l">
              <a:lnSpc>
                <a:spcPct val="100000"/>
              </a:lnSpc>
              <a:spcBef>
                <a:spcPts val="2300"/>
              </a:spcBef>
              <a:spcAft>
                <a:spcPts val="0"/>
              </a:spcAft>
              <a:buClr>
                <a:srgbClr val="000000"/>
              </a:buClr>
              <a:buSzPts val="2000"/>
              <a:buFont typeface="Georgia"/>
              <a:buChar char="❏"/>
            </a:pPr>
            <a:r>
              <a:rPr b="1" i="1" lang="en-US" sz="2000">
                <a:solidFill>
                  <a:srgbClr val="000000"/>
                </a:solidFill>
                <a:latin typeface="Georgia"/>
                <a:ea typeface="Georgia"/>
                <a:cs typeface="Georgia"/>
                <a:sym typeface="Georgia"/>
              </a:rPr>
              <a:t>state the term for an excess or deficiency of each electrolyte and describe the consequences of these imbalances. </a:t>
            </a:r>
            <a:br>
              <a:rPr b="1" i="1" lang="en-US" sz="2000">
                <a:solidFill>
                  <a:srgbClr val="000000"/>
                </a:solidFill>
                <a:latin typeface="Georgia"/>
                <a:ea typeface="Georgia"/>
                <a:cs typeface="Georgia"/>
                <a:sym typeface="Georgia"/>
              </a:rPr>
            </a:br>
            <a:endParaRPr/>
          </a:p>
        </p:txBody>
      </p:sp>
      <p:sp>
        <p:nvSpPr>
          <p:cNvPr id="338" name="Google Shape;338;p41"/>
          <p:cNvSpPr/>
          <p:nvPr/>
        </p:nvSpPr>
        <p:spPr>
          <a:xfrm>
            <a:off x="386396" y="874668"/>
            <a:ext cx="6443282" cy="57053"/>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800"/>
              <a:buFont typeface="Trebuchet MS"/>
              <a:buNone/>
            </a:pPr>
            <a:r>
              <a:t/>
            </a:r>
            <a:endParaRPr b="0" i="0" sz="1800" u="none" cap="none" strike="noStrike">
              <a:solidFill>
                <a:srgbClr val="F4F4F4"/>
              </a:solidFill>
              <a:latin typeface="Trebuchet MS"/>
              <a:ea typeface="Trebuchet MS"/>
              <a:cs typeface="Trebuchet MS"/>
              <a:sym typeface="Trebuchet MS"/>
            </a:endParaRPr>
          </a:p>
        </p:txBody>
      </p:sp>
      <p:grpSp>
        <p:nvGrpSpPr>
          <p:cNvPr id="339" name="Google Shape;339;p41"/>
          <p:cNvGrpSpPr/>
          <p:nvPr/>
        </p:nvGrpSpPr>
        <p:grpSpPr>
          <a:xfrm>
            <a:off x="-74260" y="6320117"/>
            <a:ext cx="9218261" cy="641047"/>
            <a:chOff x="-1" y="-2"/>
            <a:chExt cx="12248970" cy="755701"/>
          </a:xfrm>
        </p:grpSpPr>
        <p:sp>
          <p:nvSpPr>
            <p:cNvPr id="340" name="Google Shape;340;p41"/>
            <p:cNvSpPr/>
            <p:nvPr/>
          </p:nvSpPr>
          <p:spPr>
            <a:xfrm>
              <a:off x="2797115" y="18571"/>
              <a:ext cx="9451854"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41" name="Google Shape;341;p41"/>
            <p:cNvSpPr/>
            <p:nvPr/>
          </p:nvSpPr>
          <p:spPr>
            <a:xfrm>
              <a:off x="58514" y="16860"/>
              <a:ext cx="2922819" cy="738839"/>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42" name="Google Shape;342;p41"/>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343" name="Google Shape;343;p41"/>
            <p:cNvSpPr txBox="1"/>
            <p:nvPr/>
          </p:nvSpPr>
          <p:spPr>
            <a:xfrm>
              <a:off x="680790" y="153865"/>
              <a:ext cx="2254326"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9"/>
        </a:solidFill>
      </p:bgPr>
    </p:bg>
    <p:spTree>
      <p:nvGrpSpPr>
        <p:cNvPr id="347" name="Shape 347"/>
        <p:cNvGrpSpPr/>
        <p:nvPr/>
      </p:nvGrpSpPr>
      <p:grpSpPr>
        <a:xfrm>
          <a:off x="0" y="0"/>
          <a:ext cx="0" cy="0"/>
          <a:chOff x="0" y="0"/>
          <a:chExt cx="0" cy="0"/>
        </a:xfrm>
      </p:grpSpPr>
      <p:sp>
        <p:nvSpPr>
          <p:cNvPr id="348" name="Google Shape;348;p42"/>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49" name="Google Shape;349;p42"/>
          <p:cNvSpPr txBox="1"/>
          <p:nvPr>
            <p:ph idx="4294967295" type="title"/>
          </p:nvPr>
        </p:nvSpPr>
        <p:spPr>
          <a:xfrm>
            <a:off x="-1" y="0"/>
            <a:ext cx="9144002" cy="9906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Electrolyte Balance</a:t>
            </a:r>
            <a:endParaRPr/>
          </a:p>
        </p:txBody>
      </p:sp>
      <p:sp>
        <p:nvSpPr>
          <p:cNvPr id="350" name="Google Shape;350;p42"/>
          <p:cNvSpPr txBox="1"/>
          <p:nvPr>
            <p:ph idx="4294967295" type="body"/>
          </p:nvPr>
        </p:nvSpPr>
        <p:spPr>
          <a:xfrm>
            <a:off x="381000" y="990600"/>
            <a:ext cx="8458200" cy="5867400"/>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400"/>
              <a:buFont typeface="Arial"/>
              <a:buChar char="•"/>
            </a:pPr>
            <a:r>
              <a:rPr lang="en-US">
                <a:solidFill>
                  <a:srgbClr val="000000"/>
                </a:solidFill>
              </a:rPr>
              <a:t>physiological </a:t>
            </a:r>
            <a:r>
              <a:rPr b="1" lang="en-US"/>
              <a:t>functions of electrolytes</a:t>
            </a:r>
            <a:endParaRPr/>
          </a:p>
          <a:p>
            <a:pPr indent="-285750" lvl="1" marL="742950" rtl="0" algn="l">
              <a:lnSpc>
                <a:spcPct val="80000"/>
              </a:lnSpc>
              <a:spcBef>
                <a:spcPts val="0"/>
              </a:spcBef>
              <a:spcAft>
                <a:spcPts val="0"/>
              </a:spcAft>
              <a:buClr>
                <a:srgbClr val="000000"/>
              </a:buClr>
              <a:buSzPts val="2000"/>
              <a:buFont typeface="Arial"/>
              <a:buChar char="–"/>
            </a:pPr>
            <a:r>
              <a:rPr lang="en-US" sz="2000">
                <a:solidFill>
                  <a:srgbClr val="000000"/>
                </a:solidFill>
              </a:rPr>
              <a:t>chemically reactive and participate in metabolism</a:t>
            </a:r>
            <a:endParaRPr/>
          </a:p>
          <a:p>
            <a:pPr indent="-285750" lvl="1" marL="742950" rtl="0" algn="l">
              <a:lnSpc>
                <a:spcPct val="80000"/>
              </a:lnSpc>
              <a:spcBef>
                <a:spcPts val="0"/>
              </a:spcBef>
              <a:spcAft>
                <a:spcPts val="0"/>
              </a:spcAft>
              <a:buClr>
                <a:srgbClr val="000000"/>
              </a:buClr>
              <a:buSzPts val="2000"/>
              <a:buFont typeface="Arial"/>
              <a:buChar char="–"/>
            </a:pPr>
            <a:r>
              <a:rPr lang="en-US" sz="2000">
                <a:solidFill>
                  <a:srgbClr val="000000"/>
                </a:solidFill>
              </a:rPr>
              <a:t>determine electrical potential (charge difference) across cell membranes</a:t>
            </a:r>
            <a:endParaRPr/>
          </a:p>
          <a:p>
            <a:pPr indent="-285750" lvl="1" marL="742950" rtl="0" algn="l">
              <a:lnSpc>
                <a:spcPct val="80000"/>
              </a:lnSpc>
              <a:spcBef>
                <a:spcPts val="0"/>
              </a:spcBef>
              <a:spcAft>
                <a:spcPts val="0"/>
              </a:spcAft>
              <a:buClr>
                <a:srgbClr val="000000"/>
              </a:buClr>
              <a:buSzPts val="2000"/>
              <a:buFont typeface="Arial"/>
              <a:buChar char="–"/>
            </a:pPr>
            <a:r>
              <a:rPr lang="en-US" sz="2000">
                <a:solidFill>
                  <a:srgbClr val="000000"/>
                </a:solidFill>
              </a:rPr>
              <a:t>strongly affect osmolarity of body fluids</a:t>
            </a:r>
            <a:endParaRPr/>
          </a:p>
          <a:p>
            <a:pPr indent="-285750" lvl="1" marL="742950" rtl="0" algn="l">
              <a:lnSpc>
                <a:spcPct val="80000"/>
              </a:lnSpc>
              <a:spcBef>
                <a:spcPts val="0"/>
              </a:spcBef>
              <a:spcAft>
                <a:spcPts val="0"/>
              </a:spcAft>
              <a:buClr>
                <a:srgbClr val="000000"/>
              </a:buClr>
              <a:buSzPts val="2000"/>
              <a:buFont typeface="Arial"/>
              <a:buChar char="–"/>
            </a:pPr>
            <a:r>
              <a:rPr lang="en-US" sz="2000">
                <a:solidFill>
                  <a:srgbClr val="000000"/>
                </a:solidFill>
              </a:rPr>
              <a:t>affect body’s water content and distribution</a:t>
            </a:r>
            <a:endParaRPr/>
          </a:p>
          <a:p>
            <a:pPr indent="-158750" lvl="1" marL="742950" rtl="0" algn="l">
              <a:lnSpc>
                <a:spcPct val="8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80000"/>
              </a:lnSpc>
              <a:spcBef>
                <a:spcPts val="500"/>
              </a:spcBef>
              <a:spcAft>
                <a:spcPts val="0"/>
              </a:spcAft>
              <a:buClr>
                <a:srgbClr val="000000"/>
              </a:buClr>
              <a:buSzPts val="2400"/>
              <a:buFont typeface="Arial"/>
              <a:buChar char="•"/>
            </a:pPr>
            <a:r>
              <a:rPr lang="en-US">
                <a:solidFill>
                  <a:srgbClr val="000000"/>
                </a:solidFill>
              </a:rPr>
              <a:t>major cations</a:t>
            </a:r>
            <a:endParaRPr/>
          </a:p>
          <a:p>
            <a:pPr indent="-285750" lvl="1" marL="742950" rtl="0" algn="l">
              <a:lnSpc>
                <a:spcPct val="80000"/>
              </a:lnSpc>
              <a:spcBef>
                <a:spcPts val="0"/>
              </a:spcBef>
              <a:spcAft>
                <a:spcPts val="0"/>
              </a:spcAft>
              <a:buClr>
                <a:srgbClr val="000000"/>
              </a:buClr>
              <a:buSzPts val="2000"/>
              <a:buFont typeface="Arial"/>
              <a:buChar char="–"/>
            </a:pPr>
            <a:r>
              <a:rPr b="1" lang="en-US" sz="2000">
                <a:solidFill>
                  <a:srgbClr val="000000"/>
                </a:solidFill>
              </a:rPr>
              <a:t>Na</a:t>
            </a:r>
            <a:r>
              <a:rPr baseline="30000" lang="en-US"/>
              <a:t>+</a:t>
            </a:r>
            <a:r>
              <a:rPr b="1" lang="en-US" sz="2000">
                <a:solidFill>
                  <a:srgbClr val="000000"/>
                </a:solidFill>
              </a:rPr>
              <a:t>, K</a:t>
            </a:r>
            <a:r>
              <a:rPr baseline="30000" lang="en-US"/>
              <a:t>+</a:t>
            </a:r>
            <a:r>
              <a:rPr b="1" lang="en-US" sz="2000">
                <a:solidFill>
                  <a:srgbClr val="000000"/>
                </a:solidFill>
              </a:rPr>
              <a:t>, Ca</a:t>
            </a:r>
            <a:r>
              <a:rPr baseline="30000" lang="en-US"/>
              <a:t>2+</a:t>
            </a:r>
            <a:r>
              <a:rPr b="1" lang="en-US" sz="2000">
                <a:solidFill>
                  <a:srgbClr val="000000"/>
                </a:solidFill>
              </a:rPr>
              <a:t>, and H</a:t>
            </a:r>
            <a:r>
              <a:rPr baseline="30000" lang="en-US"/>
              <a:t>+</a:t>
            </a:r>
            <a:endParaRPr baseline="30000"/>
          </a:p>
          <a:p>
            <a:pPr indent="-133350" lvl="1" marL="742950" rtl="0" algn="l">
              <a:lnSpc>
                <a:spcPct val="80000"/>
              </a:lnSpc>
              <a:spcBef>
                <a:spcPts val="0"/>
              </a:spcBef>
              <a:spcAft>
                <a:spcPts val="0"/>
              </a:spcAft>
              <a:buClr>
                <a:srgbClr val="000000"/>
              </a:buClr>
              <a:buSzPts val="2400"/>
              <a:buFont typeface="Arial"/>
              <a:buNone/>
            </a:pPr>
            <a:r>
              <a:t/>
            </a:r>
            <a:endParaRPr baseline="30000"/>
          </a:p>
          <a:p>
            <a:pPr indent="-342900" lvl="0" marL="342900" rtl="0" algn="l">
              <a:lnSpc>
                <a:spcPct val="80000"/>
              </a:lnSpc>
              <a:spcBef>
                <a:spcPts val="500"/>
              </a:spcBef>
              <a:spcAft>
                <a:spcPts val="0"/>
              </a:spcAft>
              <a:buClr>
                <a:srgbClr val="000000"/>
              </a:buClr>
              <a:buSzPts val="2400"/>
              <a:buFont typeface="Arial"/>
              <a:buChar char="•"/>
            </a:pPr>
            <a:r>
              <a:rPr lang="en-US">
                <a:solidFill>
                  <a:srgbClr val="000000"/>
                </a:solidFill>
              </a:rPr>
              <a:t>major anions</a:t>
            </a:r>
            <a:endParaRPr/>
          </a:p>
          <a:p>
            <a:pPr indent="-285750" lvl="1" marL="742950" rtl="0" algn="l">
              <a:lnSpc>
                <a:spcPct val="80000"/>
              </a:lnSpc>
              <a:spcBef>
                <a:spcPts val="0"/>
              </a:spcBef>
              <a:spcAft>
                <a:spcPts val="0"/>
              </a:spcAft>
              <a:buClr>
                <a:srgbClr val="000000"/>
              </a:buClr>
              <a:buSzPts val="2000"/>
              <a:buFont typeface="Arial"/>
              <a:buChar char="–"/>
            </a:pPr>
            <a:r>
              <a:rPr b="1" lang="en-US" sz="2000">
                <a:solidFill>
                  <a:srgbClr val="000000"/>
                </a:solidFill>
              </a:rPr>
              <a:t>Cl</a:t>
            </a:r>
            <a:r>
              <a:rPr baseline="30000" lang="en-US"/>
              <a:t>-</a:t>
            </a:r>
            <a:r>
              <a:rPr b="1" lang="en-US" sz="2000">
                <a:solidFill>
                  <a:srgbClr val="000000"/>
                </a:solidFill>
              </a:rPr>
              <a:t>, HCO</a:t>
            </a:r>
            <a:r>
              <a:rPr baseline="-25000" lang="en-US"/>
              <a:t>3</a:t>
            </a:r>
            <a:r>
              <a:rPr baseline="30000" lang="en-US"/>
              <a:t>- </a:t>
            </a:r>
            <a:r>
              <a:rPr b="1" lang="en-US" sz="2000">
                <a:solidFill>
                  <a:srgbClr val="000000"/>
                </a:solidFill>
              </a:rPr>
              <a:t>(bicarbonate), and PO</a:t>
            </a:r>
            <a:r>
              <a:rPr baseline="-25000" lang="en-US"/>
              <a:t>4</a:t>
            </a:r>
            <a:r>
              <a:rPr baseline="30000" lang="en-US"/>
              <a:t>3- </a:t>
            </a:r>
            <a:endParaRPr baseline="30000"/>
          </a:p>
          <a:p>
            <a:pPr indent="-133350" lvl="1" marL="742950" rtl="0" algn="l">
              <a:lnSpc>
                <a:spcPct val="80000"/>
              </a:lnSpc>
              <a:spcBef>
                <a:spcPts val="0"/>
              </a:spcBef>
              <a:spcAft>
                <a:spcPts val="0"/>
              </a:spcAft>
              <a:buClr>
                <a:srgbClr val="000000"/>
              </a:buClr>
              <a:buSzPts val="2400"/>
              <a:buFont typeface="Arial"/>
              <a:buNone/>
            </a:pPr>
            <a:r>
              <a:t/>
            </a:r>
            <a:endParaRPr baseline="30000"/>
          </a:p>
          <a:p>
            <a:pPr indent="-342900" lvl="0" marL="342900" rtl="0" algn="l">
              <a:lnSpc>
                <a:spcPct val="80000"/>
              </a:lnSpc>
              <a:spcBef>
                <a:spcPts val="500"/>
              </a:spcBef>
              <a:spcAft>
                <a:spcPts val="0"/>
              </a:spcAft>
              <a:buClr>
                <a:srgbClr val="000000"/>
              </a:buClr>
              <a:buSzPts val="2400"/>
              <a:buFont typeface="Arial"/>
              <a:buChar char="•"/>
            </a:pPr>
            <a:r>
              <a:rPr lang="en-US">
                <a:solidFill>
                  <a:srgbClr val="000000"/>
                </a:solidFill>
              </a:rPr>
              <a:t>great differences between electrolyte concentrations of </a:t>
            </a:r>
            <a:r>
              <a:rPr b="1" lang="en-US"/>
              <a:t>blood plasma </a:t>
            </a:r>
            <a:r>
              <a:rPr lang="en-US">
                <a:solidFill>
                  <a:srgbClr val="000000"/>
                </a:solidFill>
              </a:rPr>
              <a:t>and </a:t>
            </a:r>
            <a:r>
              <a:rPr b="1" lang="en-US"/>
              <a:t>intracellular fluid (ICF)</a:t>
            </a:r>
            <a:endParaRPr/>
          </a:p>
          <a:p>
            <a:pPr indent="-285750" lvl="1" marL="742950" rtl="0" algn="l">
              <a:lnSpc>
                <a:spcPct val="80000"/>
              </a:lnSpc>
              <a:spcBef>
                <a:spcPts val="0"/>
              </a:spcBef>
              <a:spcAft>
                <a:spcPts val="0"/>
              </a:spcAft>
              <a:buClr>
                <a:srgbClr val="000000"/>
              </a:buClr>
              <a:buSzPts val="2000"/>
              <a:buFont typeface="Arial"/>
              <a:buChar char="–"/>
            </a:pPr>
            <a:r>
              <a:rPr lang="en-US" sz="2000">
                <a:solidFill>
                  <a:srgbClr val="000000"/>
                </a:solidFill>
              </a:rPr>
              <a:t>have the </a:t>
            </a:r>
            <a:r>
              <a:rPr b="1" lang="en-US"/>
              <a:t>same osmolarity </a:t>
            </a:r>
            <a:r>
              <a:rPr lang="en-US" sz="2000">
                <a:solidFill>
                  <a:srgbClr val="000000"/>
                </a:solidFill>
              </a:rPr>
              <a:t>(300 mOsm/L)</a:t>
            </a:r>
            <a:endParaRPr/>
          </a:p>
          <a:p>
            <a:pPr indent="-158750" lvl="1" marL="742950" rtl="0" algn="l">
              <a:lnSpc>
                <a:spcPct val="8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80000"/>
              </a:lnSpc>
              <a:spcBef>
                <a:spcPts val="500"/>
              </a:spcBef>
              <a:spcAft>
                <a:spcPts val="0"/>
              </a:spcAft>
              <a:buClr>
                <a:srgbClr val="000000"/>
              </a:buClr>
              <a:buSzPts val="2400"/>
              <a:buFont typeface="Arial"/>
              <a:buChar char="•"/>
            </a:pPr>
            <a:r>
              <a:rPr lang="en-US">
                <a:solidFill>
                  <a:srgbClr val="000000"/>
                </a:solidFill>
              </a:rPr>
              <a:t>concentrations in tissue fluid (ECF) differ only slightly</a:t>
            </a:r>
            <a:br>
              <a:rPr lang="en-US">
                <a:solidFill>
                  <a:srgbClr val="000000"/>
                </a:solidFill>
              </a:rPr>
            </a:br>
            <a:r>
              <a:rPr lang="en-US">
                <a:solidFill>
                  <a:srgbClr val="000000"/>
                </a:solidFill>
              </a:rPr>
              <a:t>from those in the plasma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3"/>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56" name="Google Shape;356;p43"/>
          <p:cNvSpPr txBox="1"/>
          <p:nvPr>
            <p:ph idx="4294967295" type="title"/>
          </p:nvPr>
        </p:nvSpPr>
        <p:spPr>
          <a:xfrm>
            <a:off x="-1" y="6350"/>
            <a:ext cx="9144002" cy="762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Electrolyte Concentrations</a:t>
            </a:r>
            <a:endParaRPr/>
          </a:p>
        </p:txBody>
      </p:sp>
      <p:sp>
        <p:nvSpPr>
          <p:cNvPr id="357" name="Google Shape;357;p43"/>
          <p:cNvSpPr txBox="1"/>
          <p:nvPr/>
        </p:nvSpPr>
        <p:spPr>
          <a:xfrm>
            <a:off x="1264919" y="6281737"/>
            <a:ext cx="1661162"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24.7</a:t>
            </a:r>
            <a:endParaRPr b="0" i="0" sz="1400" u="none" cap="none" strike="noStrike">
              <a:solidFill>
                <a:srgbClr val="000000"/>
              </a:solidFill>
              <a:latin typeface="Arial"/>
              <a:ea typeface="Arial"/>
              <a:cs typeface="Arial"/>
              <a:sym typeface="Arial"/>
            </a:endParaRPr>
          </a:p>
        </p:txBody>
      </p:sp>
      <p:pic>
        <p:nvPicPr>
          <p:cNvPr descr="sal25693_24_07" id="358" name="Google Shape;358;p43"/>
          <p:cNvPicPr preferRelativeResize="0"/>
          <p:nvPr/>
        </p:nvPicPr>
        <p:blipFill rotWithShape="1">
          <a:blip r:embed="rId3">
            <a:alphaModFix/>
          </a:blip>
          <a:srcRect b="0" l="0" r="0" t="0"/>
          <a:stretch/>
        </p:blipFill>
        <p:spPr>
          <a:xfrm>
            <a:off x="3535362" y="1023937"/>
            <a:ext cx="2062163" cy="5297488"/>
          </a:xfrm>
          <a:prstGeom prst="rect">
            <a:avLst/>
          </a:prstGeom>
          <a:noFill/>
          <a:ln>
            <a:noFill/>
          </a:ln>
        </p:spPr>
      </p:pic>
      <p:sp>
        <p:nvSpPr>
          <p:cNvPr id="359" name="Google Shape;359;p43"/>
          <p:cNvSpPr txBox="1"/>
          <p:nvPr/>
        </p:nvSpPr>
        <p:spPr>
          <a:xfrm>
            <a:off x="3597275" y="1106487"/>
            <a:ext cx="18221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145</a:t>
            </a:r>
            <a:endParaRPr b="0" i="0" sz="1400" u="none" cap="none" strike="noStrike">
              <a:solidFill>
                <a:srgbClr val="000000"/>
              </a:solidFill>
              <a:latin typeface="Arial"/>
              <a:ea typeface="Arial"/>
              <a:cs typeface="Arial"/>
              <a:sym typeface="Arial"/>
            </a:endParaRPr>
          </a:p>
        </p:txBody>
      </p:sp>
      <p:sp>
        <p:nvSpPr>
          <p:cNvPr id="360" name="Google Shape;360;p43"/>
          <p:cNvSpPr txBox="1"/>
          <p:nvPr/>
        </p:nvSpPr>
        <p:spPr>
          <a:xfrm>
            <a:off x="3960812" y="332898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361" name="Google Shape;361;p43"/>
          <p:cNvSpPr txBox="1"/>
          <p:nvPr/>
        </p:nvSpPr>
        <p:spPr>
          <a:xfrm>
            <a:off x="4227512" y="1774825"/>
            <a:ext cx="18221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103</a:t>
            </a:r>
            <a:endParaRPr b="0" i="0" sz="1400" u="none" cap="none" strike="noStrike">
              <a:solidFill>
                <a:srgbClr val="000000"/>
              </a:solidFill>
              <a:latin typeface="Arial"/>
              <a:ea typeface="Arial"/>
              <a:cs typeface="Arial"/>
              <a:sym typeface="Arial"/>
            </a:endParaRPr>
          </a:p>
        </p:txBody>
      </p:sp>
      <p:sp>
        <p:nvSpPr>
          <p:cNvPr id="362" name="Google Shape;362;p43"/>
          <p:cNvSpPr txBox="1"/>
          <p:nvPr/>
        </p:nvSpPr>
        <p:spPr>
          <a:xfrm>
            <a:off x="4587875" y="3303587"/>
            <a:ext cx="12700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363" name="Google Shape;363;p43"/>
          <p:cNvSpPr txBox="1"/>
          <p:nvPr/>
        </p:nvSpPr>
        <p:spPr>
          <a:xfrm>
            <a:off x="4902200" y="3328987"/>
            <a:ext cx="12700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364" name="Google Shape;364;p43"/>
          <p:cNvSpPr txBox="1"/>
          <p:nvPr/>
        </p:nvSpPr>
        <p:spPr>
          <a:xfrm>
            <a:off x="5238750" y="1498600"/>
            <a:ext cx="18221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300</a:t>
            </a:r>
            <a:endParaRPr b="0" i="0" sz="1400" u="none" cap="none" strike="noStrike">
              <a:solidFill>
                <a:srgbClr val="000000"/>
              </a:solidFill>
              <a:latin typeface="Arial"/>
              <a:ea typeface="Arial"/>
              <a:cs typeface="Arial"/>
              <a:sym typeface="Arial"/>
            </a:endParaRPr>
          </a:p>
        </p:txBody>
      </p:sp>
      <p:sp>
        <p:nvSpPr>
          <p:cNvPr id="365" name="Google Shape;365;p43"/>
          <p:cNvSpPr txBox="1"/>
          <p:nvPr/>
        </p:nvSpPr>
        <p:spPr>
          <a:xfrm>
            <a:off x="3568700" y="3552825"/>
            <a:ext cx="831255"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 Blood plasma</a:t>
            </a:r>
            <a:endParaRPr b="0" i="0" sz="1400" u="none" cap="none" strike="noStrike">
              <a:solidFill>
                <a:srgbClr val="000000"/>
              </a:solidFill>
              <a:latin typeface="Arial"/>
              <a:ea typeface="Arial"/>
              <a:cs typeface="Arial"/>
              <a:sym typeface="Arial"/>
            </a:endParaRPr>
          </a:p>
        </p:txBody>
      </p:sp>
      <p:sp>
        <p:nvSpPr>
          <p:cNvPr id="366" name="Google Shape;366;p43"/>
          <p:cNvSpPr txBox="1"/>
          <p:nvPr/>
        </p:nvSpPr>
        <p:spPr>
          <a:xfrm>
            <a:off x="3621087" y="6030912"/>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12</a:t>
            </a:r>
            <a:endParaRPr b="0" i="0" sz="1400" u="none" cap="none" strike="noStrike">
              <a:solidFill>
                <a:srgbClr val="000000"/>
              </a:solidFill>
              <a:latin typeface="Arial"/>
              <a:ea typeface="Arial"/>
              <a:cs typeface="Arial"/>
              <a:sym typeface="Arial"/>
            </a:endParaRPr>
          </a:p>
        </p:txBody>
      </p:sp>
      <p:sp>
        <p:nvSpPr>
          <p:cNvPr id="367" name="Google Shape;367;p43"/>
          <p:cNvSpPr txBox="1"/>
          <p:nvPr/>
        </p:nvSpPr>
        <p:spPr>
          <a:xfrm>
            <a:off x="3911600" y="3848100"/>
            <a:ext cx="18221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150</a:t>
            </a:r>
            <a:endParaRPr b="0" i="0" sz="1400" u="none" cap="none" strike="noStrike">
              <a:solidFill>
                <a:srgbClr val="000000"/>
              </a:solidFill>
              <a:latin typeface="Arial"/>
              <a:ea typeface="Arial"/>
              <a:cs typeface="Arial"/>
              <a:sym typeface="Arial"/>
            </a:endParaRPr>
          </a:p>
        </p:txBody>
      </p:sp>
      <p:sp>
        <p:nvSpPr>
          <p:cNvPr id="368" name="Google Shape;368;p43"/>
          <p:cNvSpPr txBox="1"/>
          <p:nvPr/>
        </p:nvSpPr>
        <p:spPr>
          <a:xfrm>
            <a:off x="4273550" y="6135687"/>
            <a:ext cx="12700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369" name="Google Shape;369;p43"/>
          <p:cNvSpPr txBox="1"/>
          <p:nvPr/>
        </p:nvSpPr>
        <p:spPr>
          <a:xfrm>
            <a:off x="4551362" y="6170612"/>
            <a:ext cx="15676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&lt; 1</a:t>
            </a:r>
            <a:endParaRPr b="0" i="0" sz="1400" u="none" cap="none" strike="noStrike">
              <a:solidFill>
                <a:srgbClr val="000000"/>
              </a:solidFill>
              <a:latin typeface="Arial"/>
              <a:ea typeface="Arial"/>
              <a:cs typeface="Arial"/>
              <a:sym typeface="Arial"/>
            </a:endParaRPr>
          </a:p>
        </p:txBody>
      </p:sp>
      <p:sp>
        <p:nvSpPr>
          <p:cNvPr id="370" name="Google Shape;370;p43"/>
          <p:cNvSpPr txBox="1"/>
          <p:nvPr/>
        </p:nvSpPr>
        <p:spPr>
          <a:xfrm>
            <a:off x="4878387" y="501808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75</a:t>
            </a:r>
            <a:endParaRPr b="0" i="0" sz="1400" u="none" cap="none" strike="noStrike">
              <a:solidFill>
                <a:srgbClr val="000000"/>
              </a:solidFill>
              <a:latin typeface="Arial"/>
              <a:ea typeface="Arial"/>
              <a:cs typeface="Arial"/>
              <a:sym typeface="Arial"/>
            </a:endParaRPr>
          </a:p>
        </p:txBody>
      </p:sp>
      <p:sp>
        <p:nvSpPr>
          <p:cNvPr id="371" name="Google Shape;371;p43"/>
          <p:cNvSpPr txBox="1"/>
          <p:nvPr/>
        </p:nvSpPr>
        <p:spPr>
          <a:xfrm>
            <a:off x="5238750" y="4297362"/>
            <a:ext cx="18221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300</a:t>
            </a:r>
            <a:endParaRPr b="0" i="0" sz="1400" u="none" cap="none" strike="noStrike">
              <a:solidFill>
                <a:srgbClr val="000000"/>
              </a:solidFill>
              <a:latin typeface="Arial"/>
              <a:ea typeface="Arial"/>
              <a:cs typeface="Arial"/>
              <a:sym typeface="Arial"/>
            </a:endParaRPr>
          </a:p>
        </p:txBody>
      </p:sp>
      <p:sp>
        <p:nvSpPr>
          <p:cNvPr id="372" name="Google Shape;372;p43"/>
          <p:cNvSpPr txBox="1"/>
          <p:nvPr/>
        </p:nvSpPr>
        <p:spPr>
          <a:xfrm>
            <a:off x="4135437" y="6496050"/>
            <a:ext cx="39082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(mEq/L)</a:t>
            </a:r>
            <a:endParaRPr b="0" i="0" sz="1400" u="none" cap="none" strike="noStrike">
              <a:solidFill>
                <a:srgbClr val="000000"/>
              </a:solidFill>
              <a:latin typeface="Arial"/>
              <a:ea typeface="Arial"/>
              <a:cs typeface="Arial"/>
              <a:sym typeface="Arial"/>
            </a:endParaRPr>
          </a:p>
        </p:txBody>
      </p:sp>
      <p:sp>
        <p:nvSpPr>
          <p:cNvPr id="373" name="Google Shape;373;p43"/>
          <p:cNvSpPr txBox="1"/>
          <p:nvPr/>
        </p:nvSpPr>
        <p:spPr>
          <a:xfrm>
            <a:off x="3568700" y="6626225"/>
            <a:ext cx="98926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(b) Intracellular fluid</a:t>
            </a:r>
            <a:endParaRPr b="0" i="0" sz="1400" u="none" cap="none" strike="noStrike">
              <a:solidFill>
                <a:srgbClr val="000000"/>
              </a:solidFill>
              <a:latin typeface="Arial"/>
              <a:ea typeface="Arial"/>
              <a:cs typeface="Arial"/>
              <a:sym typeface="Arial"/>
            </a:endParaRPr>
          </a:p>
        </p:txBody>
      </p:sp>
      <p:cxnSp>
        <p:nvCxnSpPr>
          <p:cNvPr id="374" name="Google Shape;374;p43"/>
          <p:cNvCxnSpPr/>
          <p:nvPr/>
        </p:nvCxnSpPr>
        <p:spPr>
          <a:xfrm flipH="1">
            <a:off x="3516312" y="6548437"/>
            <a:ext cx="563563" cy="1588"/>
          </a:xfrm>
          <a:prstGeom prst="straightConnector1">
            <a:avLst/>
          </a:prstGeom>
          <a:noFill/>
          <a:ln cap="flat" cmpd="sng" w="9525">
            <a:solidFill>
              <a:srgbClr val="000000"/>
            </a:solidFill>
            <a:prstDash val="solid"/>
            <a:round/>
            <a:headEnd len="sm" w="sm" type="none"/>
            <a:tailEnd len="sm" w="sm" type="none"/>
          </a:ln>
        </p:spPr>
      </p:cxnSp>
      <p:cxnSp>
        <p:nvCxnSpPr>
          <p:cNvPr id="375" name="Google Shape;375;p43"/>
          <p:cNvCxnSpPr/>
          <p:nvPr/>
        </p:nvCxnSpPr>
        <p:spPr>
          <a:xfrm flipH="1" rot="10800000">
            <a:off x="3513137" y="6516687"/>
            <a:ext cx="1589" cy="66676"/>
          </a:xfrm>
          <a:prstGeom prst="straightConnector1">
            <a:avLst/>
          </a:prstGeom>
          <a:noFill/>
          <a:ln cap="flat" cmpd="sng" w="9525">
            <a:solidFill>
              <a:srgbClr val="000000"/>
            </a:solidFill>
            <a:prstDash val="solid"/>
            <a:round/>
            <a:headEnd len="sm" w="sm" type="none"/>
            <a:tailEnd len="sm" w="sm" type="none"/>
          </a:ln>
        </p:spPr>
      </p:cxnSp>
      <p:cxnSp>
        <p:nvCxnSpPr>
          <p:cNvPr id="376" name="Google Shape;376;p43"/>
          <p:cNvCxnSpPr/>
          <p:nvPr/>
        </p:nvCxnSpPr>
        <p:spPr>
          <a:xfrm>
            <a:off x="4518024" y="6548437"/>
            <a:ext cx="565151" cy="1589"/>
          </a:xfrm>
          <a:prstGeom prst="straightConnector1">
            <a:avLst/>
          </a:prstGeom>
          <a:noFill/>
          <a:ln cap="flat" cmpd="sng" w="9525">
            <a:solidFill>
              <a:srgbClr val="000000"/>
            </a:solidFill>
            <a:prstDash val="solid"/>
            <a:round/>
            <a:headEnd len="sm" w="sm" type="none"/>
            <a:tailEnd len="sm" w="sm" type="none"/>
          </a:ln>
        </p:spPr>
      </p:cxnSp>
      <p:cxnSp>
        <p:nvCxnSpPr>
          <p:cNvPr id="377" name="Google Shape;377;p43"/>
          <p:cNvCxnSpPr/>
          <p:nvPr/>
        </p:nvCxnSpPr>
        <p:spPr>
          <a:xfrm flipH="1" rot="10800000">
            <a:off x="5086350" y="6516687"/>
            <a:ext cx="1588" cy="66676"/>
          </a:xfrm>
          <a:prstGeom prst="straightConnector1">
            <a:avLst/>
          </a:prstGeom>
          <a:noFill/>
          <a:ln cap="flat" cmpd="sng" w="9525">
            <a:solidFill>
              <a:srgbClr val="000000"/>
            </a:solidFill>
            <a:prstDash val="solid"/>
            <a:round/>
            <a:headEnd len="sm" w="sm" type="none"/>
            <a:tailEnd len="sm" w="sm" type="none"/>
          </a:ln>
        </p:spPr>
      </p:cxnSp>
      <p:sp>
        <p:nvSpPr>
          <p:cNvPr id="378" name="Google Shape;378;p43"/>
          <p:cNvSpPr txBox="1"/>
          <p:nvPr/>
        </p:nvSpPr>
        <p:spPr>
          <a:xfrm>
            <a:off x="5062755" y="6389687"/>
            <a:ext cx="571700" cy="225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Osmolarity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(mOsm/L)</a:t>
            </a:r>
            <a:endParaRPr b="0" i="0" sz="1400" u="none" cap="none" strike="noStrike">
              <a:solidFill>
                <a:srgbClr val="000000"/>
              </a:solidFill>
              <a:latin typeface="Arial"/>
              <a:ea typeface="Arial"/>
              <a:cs typeface="Arial"/>
              <a:sym typeface="Arial"/>
            </a:endParaRPr>
          </a:p>
        </p:txBody>
      </p:sp>
      <p:sp>
        <p:nvSpPr>
          <p:cNvPr id="379" name="Google Shape;379;p43"/>
          <p:cNvSpPr txBox="1"/>
          <p:nvPr/>
        </p:nvSpPr>
        <p:spPr>
          <a:xfrm>
            <a:off x="3598862" y="6383337"/>
            <a:ext cx="18213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Na</a:t>
            </a:r>
            <a:r>
              <a:rPr b="1" baseline="30000"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80" name="Google Shape;380;p43"/>
          <p:cNvSpPr txBox="1"/>
          <p:nvPr/>
        </p:nvSpPr>
        <p:spPr>
          <a:xfrm>
            <a:off x="3948112" y="6381750"/>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K</a:t>
            </a:r>
            <a:r>
              <a:rPr b="1" baseline="30000"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81" name="Google Shape;381;p43"/>
          <p:cNvSpPr txBox="1"/>
          <p:nvPr/>
        </p:nvSpPr>
        <p:spPr>
          <a:xfrm>
            <a:off x="4238625" y="6376987"/>
            <a:ext cx="15197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Cl</a:t>
            </a:r>
            <a:r>
              <a:rPr b="1" baseline="30000"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82" name="Google Shape;382;p43"/>
          <p:cNvSpPr txBox="1"/>
          <p:nvPr/>
        </p:nvSpPr>
        <p:spPr>
          <a:xfrm>
            <a:off x="4545012" y="6391275"/>
            <a:ext cx="21980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Ca</a:t>
            </a:r>
            <a:r>
              <a:rPr b="1" baseline="30000" i="0" lang="en-US" sz="8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383" name="Google Shape;383;p43"/>
          <p:cNvSpPr txBox="1"/>
          <p:nvPr/>
        </p:nvSpPr>
        <p:spPr>
          <a:xfrm>
            <a:off x="4900612" y="6384925"/>
            <a:ext cx="127001" cy="1302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a:t>
            </a:r>
            <a:r>
              <a:rPr b="1" baseline="-25000" i="0" lang="en-US" sz="800" u="none" cap="none" strike="noStrike">
                <a:solidFill>
                  <a:srgbClr val="000000"/>
                </a:solidFill>
                <a:latin typeface="Arial"/>
                <a:ea typeface="Arial"/>
                <a:cs typeface="Arial"/>
                <a:sym typeface="Arial"/>
              </a:rPr>
              <a:t>i</a:t>
            </a:r>
            <a:endParaRPr b="0" i="0" sz="1400" u="none" cap="none" strike="noStrike">
              <a:solidFill>
                <a:srgbClr val="000000"/>
              </a:solidFill>
              <a:latin typeface="Arial"/>
              <a:ea typeface="Arial"/>
              <a:cs typeface="Arial"/>
              <a:sym typeface="Arial"/>
            </a:endParaRPr>
          </a:p>
        </p:txBody>
      </p:sp>
      <p:sp>
        <p:nvSpPr>
          <p:cNvPr id="384" name="Google Shape;384;p43"/>
          <p:cNvSpPr txBox="1"/>
          <p:nvPr/>
        </p:nvSpPr>
        <p:spPr>
          <a:xfrm>
            <a:off x="2196782" y="804862"/>
            <a:ext cx="4718686" cy="177433"/>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4"/>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90" name="Google Shape;390;p44"/>
          <p:cNvSpPr txBox="1"/>
          <p:nvPr>
            <p:ph idx="4294967295" type="title"/>
          </p:nvPr>
        </p:nvSpPr>
        <p:spPr>
          <a:xfrm>
            <a:off x="-1" y="0"/>
            <a:ext cx="9144002" cy="9144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Sodium - Functions</a:t>
            </a:r>
            <a:endParaRPr/>
          </a:p>
        </p:txBody>
      </p:sp>
      <p:sp>
        <p:nvSpPr>
          <p:cNvPr id="391" name="Google Shape;391;p44"/>
          <p:cNvSpPr txBox="1"/>
          <p:nvPr>
            <p:ph idx="4294967295" type="body"/>
          </p:nvPr>
        </p:nvSpPr>
        <p:spPr>
          <a:xfrm>
            <a:off x="533400" y="838200"/>
            <a:ext cx="8382000" cy="60198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1" lang="en-US">
                <a:solidFill>
                  <a:srgbClr val="000000"/>
                </a:solidFill>
              </a:rPr>
              <a:t>sodium</a:t>
            </a:r>
            <a:r>
              <a:rPr b="0" lang="en-US"/>
              <a:t> - principal ions responsible for the resting membrane potentials</a:t>
            </a:r>
            <a:endParaRPr b="0"/>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inflow of sodium through membrane gates is an essential event in the depolarization that underlies nerve and muscle function</a:t>
            </a:r>
            <a:endParaRPr/>
          </a:p>
          <a:p>
            <a:pPr indent="-158750" lvl="1" marL="742950" rtl="0" algn="l">
              <a:lnSpc>
                <a:spcPct val="9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lang="en-US">
                <a:solidFill>
                  <a:srgbClr val="000000"/>
                </a:solidFill>
              </a:rPr>
              <a:t>principal cation in ECF</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sodium salts accounts for 90 - 95% of osmolarity of ECF</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most significant solute in determining total body water and distribution of water among the fluid compartments</a:t>
            </a:r>
            <a:endParaRPr/>
          </a:p>
          <a:p>
            <a:pPr indent="-158750" lvl="1" marL="742950" rtl="0" algn="l">
              <a:lnSpc>
                <a:spcPct val="9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lang="en-US">
                <a:solidFill>
                  <a:srgbClr val="000000"/>
                </a:solidFill>
              </a:rPr>
              <a:t>Na</a:t>
            </a:r>
            <a:r>
              <a:rPr baseline="30000" lang="en-US"/>
              <a:t>+</a:t>
            </a:r>
            <a:r>
              <a:rPr lang="en-US">
                <a:solidFill>
                  <a:srgbClr val="000000"/>
                </a:solidFill>
              </a:rPr>
              <a:t> gradient a source of potential energy for cotransport of other solutes such as glucose, potassium, and calcium</a:t>
            </a:r>
            <a:endParaRPr/>
          </a:p>
          <a:p>
            <a:pPr indent="-190500" lvl="0" marL="342900" rtl="0" algn="l">
              <a:lnSpc>
                <a:spcPct val="90000"/>
              </a:lnSpc>
              <a:spcBef>
                <a:spcPts val="700"/>
              </a:spcBef>
              <a:spcAft>
                <a:spcPts val="0"/>
              </a:spcAft>
              <a:buClr>
                <a:srgbClr val="000000"/>
              </a:buClr>
              <a:buSzPts val="2400"/>
              <a:buFont typeface="Arial"/>
              <a:buNone/>
            </a:pPr>
            <a:r>
              <a:t/>
            </a:r>
            <a:endParaRPr>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lang="en-US">
                <a:solidFill>
                  <a:srgbClr val="000000"/>
                </a:solidFill>
              </a:rPr>
              <a:t>Na</a:t>
            </a:r>
            <a:r>
              <a:rPr baseline="30000" lang="en-US"/>
              <a:t>+</a:t>
            </a:r>
            <a:r>
              <a:rPr lang="en-US">
                <a:solidFill>
                  <a:srgbClr val="000000"/>
                </a:solidFill>
              </a:rPr>
              <a:t>- K</a:t>
            </a:r>
            <a:r>
              <a:rPr baseline="30000" lang="en-US"/>
              <a:t>+</a:t>
            </a:r>
            <a:r>
              <a:rPr lang="en-US">
                <a:solidFill>
                  <a:srgbClr val="000000"/>
                </a:solidFill>
              </a:rPr>
              <a:t> pump </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exchanges intracellular Na</a:t>
            </a:r>
            <a:r>
              <a:rPr baseline="30000" lang="en-US"/>
              <a:t>+</a:t>
            </a:r>
            <a:r>
              <a:rPr lang="en-US" sz="2000">
                <a:solidFill>
                  <a:srgbClr val="000000"/>
                </a:solidFill>
              </a:rPr>
              <a:t> for extracellular K</a:t>
            </a:r>
            <a:r>
              <a:rPr baseline="30000" lang="en-US"/>
              <a:t>+</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generates body heat</a:t>
            </a:r>
            <a:endParaRPr/>
          </a:p>
          <a:p>
            <a:pPr indent="-158750" lvl="1" marL="742950" rtl="0" algn="l">
              <a:lnSpc>
                <a:spcPct val="9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lang="en-US">
                <a:solidFill>
                  <a:srgbClr val="000000"/>
                </a:solidFill>
              </a:rPr>
              <a:t>NaHCO</a:t>
            </a:r>
            <a:r>
              <a:rPr baseline="-25000" lang="en-US"/>
              <a:t>3</a:t>
            </a:r>
            <a:r>
              <a:rPr lang="en-US">
                <a:solidFill>
                  <a:srgbClr val="000000"/>
                </a:solidFill>
              </a:rPr>
              <a:t> has major role in buffering pH in ECF</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5"/>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97" name="Google Shape;397;p45"/>
          <p:cNvSpPr txBox="1"/>
          <p:nvPr>
            <p:ph idx="4294967295" type="title"/>
          </p:nvPr>
        </p:nvSpPr>
        <p:spPr>
          <a:xfrm>
            <a:off x="-1" y="0"/>
            <a:ext cx="9144002" cy="9144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Sodium - Homeostasis</a:t>
            </a:r>
            <a:endParaRPr/>
          </a:p>
        </p:txBody>
      </p:sp>
      <p:sp>
        <p:nvSpPr>
          <p:cNvPr id="398" name="Google Shape;398;p45"/>
          <p:cNvSpPr txBox="1"/>
          <p:nvPr>
            <p:ph idx="4294967295" type="body"/>
          </p:nvPr>
        </p:nvSpPr>
        <p:spPr>
          <a:xfrm>
            <a:off x="304800" y="838200"/>
            <a:ext cx="8839200" cy="6019800"/>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400"/>
              <a:buFont typeface="Arial"/>
              <a:buChar char="•"/>
            </a:pPr>
            <a:r>
              <a:rPr lang="en-US" sz="2220">
                <a:solidFill>
                  <a:srgbClr val="000000"/>
                </a:solidFill>
              </a:rPr>
              <a:t>adult needs about </a:t>
            </a:r>
            <a:r>
              <a:rPr b="1" lang="en-US" sz="2220"/>
              <a:t>0.5 g</a:t>
            </a:r>
            <a:r>
              <a:rPr lang="en-US" sz="2220">
                <a:solidFill>
                  <a:srgbClr val="000000"/>
                </a:solidFill>
              </a:rPr>
              <a:t> of sodium per day</a:t>
            </a:r>
            <a:endParaRPr sz="2220"/>
          </a:p>
          <a:p>
            <a:pPr indent="-285750" lvl="1" marL="742950" rtl="0" algn="l">
              <a:lnSpc>
                <a:spcPct val="80000"/>
              </a:lnSpc>
              <a:spcBef>
                <a:spcPts val="0"/>
              </a:spcBef>
              <a:spcAft>
                <a:spcPts val="0"/>
              </a:spcAft>
              <a:buClr>
                <a:srgbClr val="000000"/>
              </a:buClr>
              <a:buSzPts val="2000"/>
              <a:buFont typeface="Arial"/>
              <a:buChar char="–"/>
            </a:pPr>
            <a:r>
              <a:rPr lang="en-US" sz="1850">
                <a:solidFill>
                  <a:srgbClr val="000000"/>
                </a:solidFill>
              </a:rPr>
              <a:t>typical American diet contains 3 – 7 g/day</a:t>
            </a:r>
            <a:endParaRPr sz="2220"/>
          </a:p>
          <a:p>
            <a:pPr indent="-342900" lvl="0" marL="342900" rtl="0" algn="l">
              <a:lnSpc>
                <a:spcPct val="80000"/>
              </a:lnSpc>
              <a:spcBef>
                <a:spcPts val="500"/>
              </a:spcBef>
              <a:spcAft>
                <a:spcPts val="0"/>
              </a:spcAft>
              <a:buClr>
                <a:srgbClr val="000000"/>
              </a:buClr>
              <a:buSzPts val="2400"/>
              <a:buFont typeface="Arial"/>
              <a:buChar char="•"/>
            </a:pPr>
            <a:r>
              <a:rPr lang="en-US" sz="2220">
                <a:solidFill>
                  <a:srgbClr val="000000"/>
                </a:solidFill>
              </a:rPr>
              <a:t>primary concern - excretion of excess dietary sodium</a:t>
            </a:r>
            <a:endParaRPr sz="2220"/>
          </a:p>
          <a:p>
            <a:pPr indent="-342900" lvl="0" marL="342900" rtl="0" algn="l">
              <a:lnSpc>
                <a:spcPct val="80000"/>
              </a:lnSpc>
              <a:spcBef>
                <a:spcPts val="500"/>
              </a:spcBef>
              <a:spcAft>
                <a:spcPts val="0"/>
              </a:spcAft>
              <a:buClr>
                <a:srgbClr val="000000"/>
              </a:buClr>
              <a:buSzPts val="2400"/>
              <a:buFont typeface="Arial"/>
              <a:buChar char="•"/>
            </a:pPr>
            <a:r>
              <a:rPr lang="en-US" sz="2220">
                <a:solidFill>
                  <a:srgbClr val="000000"/>
                </a:solidFill>
              </a:rPr>
              <a:t>sodium concentration coordinated by:</a:t>
            </a:r>
            <a:endParaRPr sz="2220"/>
          </a:p>
          <a:p>
            <a:pPr indent="-285750" lvl="1" marL="742950" rtl="0" algn="l">
              <a:lnSpc>
                <a:spcPct val="80000"/>
              </a:lnSpc>
              <a:spcBef>
                <a:spcPts val="0"/>
              </a:spcBef>
              <a:spcAft>
                <a:spcPts val="0"/>
              </a:spcAft>
              <a:buClr>
                <a:srgbClr val="000000"/>
              </a:buClr>
              <a:buSzPts val="2000"/>
              <a:buFont typeface="Arial"/>
              <a:buChar char="–"/>
            </a:pPr>
            <a:r>
              <a:rPr b="1" lang="en-US" sz="1850">
                <a:solidFill>
                  <a:srgbClr val="000000"/>
                </a:solidFill>
              </a:rPr>
              <a:t>aldosterone</a:t>
            </a:r>
            <a:r>
              <a:rPr b="0" lang="en-US" sz="2220"/>
              <a:t> - “salt retaining hormone”</a:t>
            </a:r>
            <a:endParaRPr b="0" sz="2220"/>
          </a:p>
          <a:p>
            <a:pPr indent="-228600" lvl="2" marL="1143000" rtl="0" algn="l">
              <a:lnSpc>
                <a:spcPct val="80000"/>
              </a:lnSpc>
              <a:spcBef>
                <a:spcPts val="0"/>
              </a:spcBef>
              <a:spcAft>
                <a:spcPts val="0"/>
              </a:spcAft>
              <a:buClr>
                <a:srgbClr val="000000"/>
              </a:buClr>
              <a:buSzPts val="1800"/>
              <a:buFont typeface="Arial"/>
              <a:buChar char="•"/>
            </a:pPr>
            <a:r>
              <a:rPr lang="en-US" sz="1665">
                <a:solidFill>
                  <a:srgbClr val="000000"/>
                </a:solidFill>
              </a:rPr>
              <a:t>primary role in adjusting  sodium excretion</a:t>
            </a:r>
            <a:endParaRPr sz="2220"/>
          </a:p>
          <a:p>
            <a:pPr indent="-228600" lvl="2" marL="1143000" rtl="0" algn="l">
              <a:lnSpc>
                <a:spcPct val="80000"/>
              </a:lnSpc>
              <a:spcBef>
                <a:spcPts val="0"/>
              </a:spcBef>
              <a:spcAft>
                <a:spcPts val="0"/>
              </a:spcAft>
              <a:buClr>
                <a:srgbClr val="000000"/>
              </a:buClr>
              <a:buSzPts val="1800"/>
              <a:buFont typeface="Arial"/>
              <a:buChar char="•"/>
            </a:pPr>
            <a:r>
              <a:rPr b="1" lang="en-US" sz="2220"/>
              <a:t>hyponatremia </a:t>
            </a:r>
            <a:r>
              <a:rPr lang="en-US" sz="1665">
                <a:solidFill>
                  <a:srgbClr val="000000"/>
                </a:solidFill>
              </a:rPr>
              <a:t>and</a:t>
            </a:r>
            <a:r>
              <a:rPr b="1" lang="en-US" sz="2220"/>
              <a:t> hyperkalemia</a:t>
            </a:r>
            <a:r>
              <a:rPr lang="en-US" sz="1665">
                <a:solidFill>
                  <a:srgbClr val="000000"/>
                </a:solidFill>
              </a:rPr>
              <a:t> directly stimulate the </a:t>
            </a:r>
            <a:r>
              <a:rPr b="1" lang="en-US" sz="2220"/>
              <a:t>adrenal cortex </a:t>
            </a:r>
            <a:r>
              <a:rPr lang="en-US" sz="1665">
                <a:solidFill>
                  <a:srgbClr val="000000"/>
                </a:solidFill>
              </a:rPr>
              <a:t>to </a:t>
            </a:r>
            <a:r>
              <a:rPr b="1" lang="en-US" sz="2220"/>
              <a:t>secrete aldosterone</a:t>
            </a:r>
            <a:endParaRPr sz="2220"/>
          </a:p>
          <a:p>
            <a:pPr indent="-228600" lvl="2" marL="1143000" rtl="0" algn="l">
              <a:lnSpc>
                <a:spcPct val="80000"/>
              </a:lnSpc>
              <a:spcBef>
                <a:spcPts val="0"/>
              </a:spcBef>
              <a:spcAft>
                <a:spcPts val="0"/>
              </a:spcAft>
              <a:buClr>
                <a:srgbClr val="000000"/>
              </a:buClr>
              <a:buSzPts val="1800"/>
              <a:buFont typeface="Arial"/>
              <a:buChar char="•"/>
            </a:pPr>
            <a:r>
              <a:rPr b="1" lang="en-US" sz="2220"/>
              <a:t>hypertension</a:t>
            </a:r>
            <a:r>
              <a:rPr lang="en-US" sz="1665">
                <a:solidFill>
                  <a:srgbClr val="000000"/>
                </a:solidFill>
              </a:rPr>
              <a:t> stimulates its secretion by way of the </a:t>
            </a:r>
            <a:r>
              <a:rPr b="1" lang="en-US" sz="2220"/>
              <a:t>renin-angiotensin-aldosterone mechanism</a:t>
            </a:r>
            <a:endParaRPr sz="2220"/>
          </a:p>
          <a:p>
            <a:pPr indent="-228600" lvl="2" marL="1143000" rtl="0" algn="l">
              <a:lnSpc>
                <a:spcPct val="80000"/>
              </a:lnSpc>
              <a:spcBef>
                <a:spcPts val="0"/>
              </a:spcBef>
              <a:spcAft>
                <a:spcPts val="0"/>
              </a:spcAft>
              <a:buClr>
                <a:srgbClr val="000000"/>
              </a:buClr>
              <a:buSzPts val="1800"/>
              <a:buFont typeface="Arial"/>
              <a:buChar char="•"/>
            </a:pPr>
            <a:r>
              <a:rPr b="1" lang="en-US" sz="2220"/>
              <a:t>aldosterone receptors</a:t>
            </a:r>
            <a:r>
              <a:rPr lang="en-US" sz="1665">
                <a:solidFill>
                  <a:srgbClr val="000000"/>
                </a:solidFill>
              </a:rPr>
              <a:t> in ascending limb of </a:t>
            </a:r>
            <a:r>
              <a:rPr b="1" lang="en-US" sz="2220"/>
              <a:t>nephron loop</a:t>
            </a:r>
            <a:r>
              <a:rPr lang="en-US" sz="1665">
                <a:solidFill>
                  <a:srgbClr val="000000"/>
                </a:solidFill>
              </a:rPr>
              <a:t>, the </a:t>
            </a:r>
            <a:r>
              <a:rPr b="1" lang="en-US" sz="2220"/>
              <a:t>distal convoluted tubule</a:t>
            </a:r>
            <a:r>
              <a:rPr lang="en-US" sz="1665">
                <a:solidFill>
                  <a:srgbClr val="000000"/>
                </a:solidFill>
              </a:rPr>
              <a:t>, and cortical part of </a:t>
            </a:r>
            <a:r>
              <a:rPr b="1" lang="en-US" sz="2220"/>
              <a:t>collecting duct</a:t>
            </a:r>
            <a:endParaRPr sz="2220"/>
          </a:p>
          <a:p>
            <a:pPr indent="-228600" lvl="2" marL="1143000" rtl="0" algn="l">
              <a:lnSpc>
                <a:spcPct val="80000"/>
              </a:lnSpc>
              <a:spcBef>
                <a:spcPts val="0"/>
              </a:spcBef>
              <a:spcAft>
                <a:spcPts val="0"/>
              </a:spcAft>
              <a:buClr>
                <a:srgbClr val="000000"/>
              </a:buClr>
              <a:buSzPts val="1800"/>
              <a:buFont typeface="Arial"/>
              <a:buChar char="•"/>
            </a:pPr>
            <a:r>
              <a:rPr b="1" lang="en-US" sz="2220"/>
              <a:t>aldosterone</a:t>
            </a:r>
            <a:r>
              <a:rPr lang="en-US" sz="1665">
                <a:solidFill>
                  <a:srgbClr val="000000"/>
                </a:solidFill>
              </a:rPr>
              <a:t>, a steroid, binds to </a:t>
            </a:r>
            <a:r>
              <a:rPr b="1" lang="en-US" sz="2220"/>
              <a:t>nuclear receptors</a:t>
            </a:r>
            <a:endParaRPr sz="2220"/>
          </a:p>
          <a:p>
            <a:pPr indent="-228600" lvl="3" marL="1600200" rtl="0" algn="l">
              <a:lnSpc>
                <a:spcPct val="80000"/>
              </a:lnSpc>
              <a:spcBef>
                <a:spcPts val="0"/>
              </a:spcBef>
              <a:spcAft>
                <a:spcPts val="0"/>
              </a:spcAft>
              <a:buClr>
                <a:srgbClr val="000000"/>
              </a:buClr>
              <a:buSzPts val="1600"/>
              <a:buFont typeface="Arial"/>
              <a:buChar char="–"/>
            </a:pPr>
            <a:r>
              <a:rPr lang="en-US" sz="1480">
                <a:solidFill>
                  <a:srgbClr val="000000"/>
                </a:solidFill>
              </a:rPr>
              <a:t>activates transcription of a gene for the Na</a:t>
            </a:r>
            <a:r>
              <a:rPr baseline="30000" lang="en-US" sz="2220"/>
              <a:t>+ </a:t>
            </a:r>
            <a:r>
              <a:rPr lang="en-US" sz="1480">
                <a:solidFill>
                  <a:srgbClr val="000000"/>
                </a:solidFill>
              </a:rPr>
              <a:t>-K</a:t>
            </a:r>
            <a:r>
              <a:rPr baseline="30000" lang="en-US" sz="2220"/>
              <a:t>+  </a:t>
            </a:r>
            <a:r>
              <a:rPr lang="en-US" sz="1480">
                <a:solidFill>
                  <a:srgbClr val="000000"/>
                </a:solidFill>
              </a:rPr>
              <a:t>pumps</a:t>
            </a:r>
            <a:endParaRPr sz="2220"/>
          </a:p>
          <a:p>
            <a:pPr indent="-228600" lvl="3" marL="1600200" rtl="0" algn="l">
              <a:lnSpc>
                <a:spcPct val="80000"/>
              </a:lnSpc>
              <a:spcBef>
                <a:spcPts val="0"/>
              </a:spcBef>
              <a:spcAft>
                <a:spcPts val="0"/>
              </a:spcAft>
              <a:buClr>
                <a:srgbClr val="000000"/>
              </a:buClr>
              <a:buSzPts val="1600"/>
              <a:buFont typeface="Arial"/>
              <a:buChar char="–"/>
            </a:pPr>
            <a:r>
              <a:rPr lang="en-US" sz="1480">
                <a:solidFill>
                  <a:srgbClr val="000000"/>
                </a:solidFill>
              </a:rPr>
              <a:t>in 10 – 30 minutes enough </a:t>
            </a:r>
            <a:r>
              <a:rPr b="1" lang="en-US" sz="2220"/>
              <a:t>Na</a:t>
            </a:r>
            <a:r>
              <a:rPr b="1" baseline="30000" lang="en-US" sz="2220"/>
              <a:t>+ </a:t>
            </a:r>
            <a:r>
              <a:rPr b="1" lang="en-US" sz="2220"/>
              <a:t>-K</a:t>
            </a:r>
            <a:r>
              <a:rPr b="1" baseline="30000" lang="en-US" sz="2220"/>
              <a:t>+  </a:t>
            </a:r>
            <a:r>
              <a:rPr b="1" lang="en-US" sz="2220"/>
              <a:t>pumps are inserted in the plasma </a:t>
            </a:r>
            <a:r>
              <a:rPr lang="en-US" sz="1480">
                <a:solidFill>
                  <a:srgbClr val="000000"/>
                </a:solidFill>
              </a:rPr>
              <a:t>membrane to make a noticeable effect</a:t>
            </a:r>
            <a:endParaRPr sz="2220"/>
          </a:p>
          <a:p>
            <a:pPr indent="-228600" lvl="3" marL="1600200" rtl="0" algn="l">
              <a:lnSpc>
                <a:spcPct val="80000"/>
              </a:lnSpc>
              <a:spcBef>
                <a:spcPts val="0"/>
              </a:spcBef>
              <a:spcAft>
                <a:spcPts val="0"/>
              </a:spcAft>
              <a:buClr>
                <a:srgbClr val="000000"/>
              </a:buClr>
              <a:buSzPts val="1600"/>
              <a:buFont typeface="Arial"/>
              <a:buChar char="–"/>
            </a:pPr>
            <a:r>
              <a:rPr b="1" lang="en-US" sz="2220"/>
              <a:t>tubules reabsorb more sodium</a:t>
            </a:r>
            <a:r>
              <a:rPr lang="en-US" sz="1480">
                <a:solidFill>
                  <a:srgbClr val="000000"/>
                </a:solidFill>
              </a:rPr>
              <a:t> and </a:t>
            </a:r>
            <a:r>
              <a:rPr b="1" lang="en-US" sz="2220"/>
              <a:t>secrete more hydrogen and potassium</a:t>
            </a:r>
            <a:endParaRPr sz="2220"/>
          </a:p>
          <a:p>
            <a:pPr indent="-228600" lvl="3" marL="1600200" rtl="0" algn="l">
              <a:lnSpc>
                <a:spcPct val="80000"/>
              </a:lnSpc>
              <a:spcBef>
                <a:spcPts val="0"/>
              </a:spcBef>
              <a:spcAft>
                <a:spcPts val="0"/>
              </a:spcAft>
              <a:buClr>
                <a:srgbClr val="000000"/>
              </a:buClr>
              <a:buSzPts val="1600"/>
              <a:buFont typeface="Arial"/>
              <a:buChar char="–"/>
            </a:pPr>
            <a:r>
              <a:rPr lang="en-US" sz="1480">
                <a:solidFill>
                  <a:srgbClr val="000000"/>
                </a:solidFill>
              </a:rPr>
              <a:t>water and chloride passively follow sodium</a:t>
            </a:r>
            <a:endParaRPr sz="2220"/>
          </a:p>
          <a:p>
            <a:pPr indent="-228600" lvl="2" marL="1143000" rtl="0" algn="l">
              <a:lnSpc>
                <a:spcPct val="80000"/>
              </a:lnSpc>
              <a:spcBef>
                <a:spcPts val="0"/>
              </a:spcBef>
              <a:spcAft>
                <a:spcPts val="0"/>
              </a:spcAft>
              <a:buClr>
                <a:srgbClr val="000000"/>
              </a:buClr>
              <a:buSzPts val="1800"/>
              <a:buFont typeface="Arial"/>
              <a:buChar char="•"/>
            </a:pPr>
            <a:r>
              <a:rPr lang="en-US" sz="1665">
                <a:solidFill>
                  <a:srgbClr val="000000"/>
                </a:solidFill>
              </a:rPr>
              <a:t>primary effects of aldosterone are that the urine contains less NaCl and more potassium and a lower pH</a:t>
            </a:r>
            <a:endParaRPr sz="222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3"/>
          <p:cNvSpPr txBox="1"/>
          <p:nvPr>
            <p:ph type="title"/>
          </p:nvPr>
        </p:nvSpPr>
        <p:spPr>
          <a:xfrm>
            <a:off x="311698" y="273570"/>
            <a:ext cx="8520604" cy="572712"/>
          </a:xfrm>
          <a:prstGeom prst="rect">
            <a:avLst/>
          </a:prstGeom>
          <a:noFill/>
          <a:ln>
            <a:noFill/>
          </a:ln>
        </p:spPr>
        <p:txBody>
          <a:bodyPr anchorCtr="0" anchor="t" bIns="91400" lIns="91400" spcFirstLastPara="1" rIns="91400" wrap="square" tIns="91400">
            <a:normAutofit/>
          </a:bodyPr>
          <a:lstStyle/>
          <a:p>
            <a:pPr indent="0" lvl="0" marL="0" marR="0" rtl="0" algn="ctr">
              <a:lnSpc>
                <a:spcPct val="100000"/>
              </a:lnSpc>
              <a:spcBef>
                <a:spcPts val="0"/>
              </a:spcBef>
              <a:spcAft>
                <a:spcPts val="0"/>
              </a:spcAft>
              <a:buClr>
                <a:srgbClr val="000000"/>
              </a:buClr>
              <a:buSzPts val="2600"/>
              <a:buFont typeface="Georgia"/>
              <a:buNone/>
            </a:pPr>
            <a:r>
              <a:rPr b="1" lang="en-US" sz="2340">
                <a:latin typeface="Georgia"/>
                <a:ea typeface="Georgia"/>
                <a:cs typeface="Georgia"/>
                <a:sym typeface="Georgia"/>
              </a:rPr>
              <a:t>LEARNING OUTCOMES</a:t>
            </a:r>
            <a:endParaRPr sz="3240"/>
          </a:p>
        </p:txBody>
      </p:sp>
      <p:sp>
        <p:nvSpPr>
          <p:cNvPr id="42" name="Google Shape;42;p3"/>
          <p:cNvSpPr txBox="1"/>
          <p:nvPr>
            <p:ph idx="1" type="body"/>
          </p:nvPr>
        </p:nvSpPr>
        <p:spPr>
          <a:xfrm>
            <a:off x="311698" y="1073096"/>
            <a:ext cx="8520604" cy="4387047"/>
          </a:xfrm>
          <a:prstGeom prst="rect">
            <a:avLst/>
          </a:prstGeom>
          <a:noFill/>
          <a:ln>
            <a:noFill/>
          </a:ln>
        </p:spPr>
        <p:txBody>
          <a:bodyPr anchorCtr="0" anchor="t" bIns="91400" lIns="91400" spcFirstLastPara="1" rIns="91400" wrap="square" tIns="91400">
            <a:normAutofit/>
          </a:bodyPr>
          <a:lstStyle/>
          <a:p>
            <a:pPr indent="0" lvl="0" marL="0" rtl="0" algn="just">
              <a:lnSpc>
                <a:spcPct val="90000"/>
              </a:lnSpc>
              <a:spcBef>
                <a:spcPts val="0"/>
              </a:spcBef>
              <a:spcAft>
                <a:spcPts val="0"/>
              </a:spcAft>
              <a:buClr>
                <a:srgbClr val="000000"/>
              </a:buClr>
              <a:buSzPts val="1919"/>
              <a:buFont typeface="Georgia"/>
              <a:buNone/>
            </a:pPr>
            <a:r>
              <a:rPr b="1" lang="en-US" sz="1919">
                <a:solidFill>
                  <a:srgbClr val="000000"/>
                </a:solidFill>
                <a:latin typeface="Georgia"/>
                <a:ea typeface="Georgia"/>
                <a:cs typeface="Georgia"/>
                <a:sym typeface="Georgia"/>
              </a:rPr>
              <a:t>As a result of the lesson you will be able to:</a:t>
            </a:r>
            <a:endParaRPr/>
          </a:p>
          <a:p>
            <a:pPr indent="0" lvl="0" marL="0" rtl="0" algn="just">
              <a:lnSpc>
                <a:spcPct val="90000"/>
              </a:lnSpc>
              <a:spcBef>
                <a:spcPts val="0"/>
              </a:spcBef>
              <a:spcAft>
                <a:spcPts val="0"/>
              </a:spcAft>
              <a:buClr>
                <a:srgbClr val="000000"/>
              </a:buClr>
              <a:buSzPts val="1919"/>
              <a:buFont typeface="Georgia"/>
              <a:buNone/>
            </a:pPr>
            <a:r>
              <a:t/>
            </a:r>
            <a:endParaRPr b="1" sz="1919">
              <a:solidFill>
                <a:srgbClr val="000000"/>
              </a:solidFill>
              <a:latin typeface="Georgia"/>
              <a:ea typeface="Georgia"/>
              <a:cs typeface="Georgia"/>
              <a:sym typeface="Georgia"/>
            </a:endParaRPr>
          </a:p>
          <a:p>
            <a:pPr indent="-371448" lvl="0" marL="464311" rtl="0" algn="just">
              <a:lnSpc>
                <a:spcPct val="90000"/>
              </a:lnSpc>
              <a:spcBef>
                <a:spcPts val="2200"/>
              </a:spcBef>
              <a:spcAft>
                <a:spcPts val="0"/>
              </a:spcAft>
              <a:buClr>
                <a:srgbClr val="000000"/>
              </a:buClr>
              <a:buSzPts val="1919"/>
              <a:buFont typeface="Georgia"/>
              <a:buChar char="❏"/>
            </a:pPr>
            <a:r>
              <a:rPr b="1" i="1" lang="en-US" sz="1919">
                <a:solidFill>
                  <a:srgbClr val="000000"/>
                </a:solidFill>
                <a:latin typeface="Georgia"/>
                <a:ea typeface="Georgia"/>
                <a:cs typeface="Georgia"/>
                <a:sym typeface="Georgia"/>
              </a:rPr>
              <a:t>Name the major fluid compartments and explain how water moves from one to another;</a:t>
            </a:r>
            <a:endParaRPr/>
          </a:p>
          <a:p>
            <a:pPr indent="-371448" lvl="0" marL="464311" rtl="0" algn="just">
              <a:lnSpc>
                <a:spcPct val="90000"/>
              </a:lnSpc>
              <a:spcBef>
                <a:spcPts val="2200"/>
              </a:spcBef>
              <a:spcAft>
                <a:spcPts val="0"/>
              </a:spcAft>
              <a:buClr>
                <a:srgbClr val="000000"/>
              </a:buClr>
              <a:buSzPts val="1919"/>
              <a:buFont typeface="Georgia"/>
              <a:buChar char="❏"/>
            </a:pPr>
            <a:r>
              <a:rPr b="1" i="1" lang="en-US" sz="1919">
                <a:solidFill>
                  <a:srgbClr val="000000"/>
                </a:solidFill>
                <a:latin typeface="Georgia"/>
                <a:ea typeface="Georgia"/>
                <a:cs typeface="Georgia"/>
                <a:sym typeface="Georgia"/>
              </a:rPr>
              <a:t> list the body’s sources of water and routes of water loss; </a:t>
            </a:r>
            <a:endParaRPr/>
          </a:p>
          <a:p>
            <a:pPr indent="-371448" lvl="0" marL="464311" rtl="0" algn="just">
              <a:lnSpc>
                <a:spcPct val="90000"/>
              </a:lnSpc>
              <a:spcBef>
                <a:spcPts val="2200"/>
              </a:spcBef>
              <a:spcAft>
                <a:spcPts val="0"/>
              </a:spcAft>
              <a:buClr>
                <a:srgbClr val="000000"/>
              </a:buClr>
              <a:buSzPts val="1919"/>
              <a:buFont typeface="Georgia"/>
              <a:buChar char="❏"/>
            </a:pPr>
            <a:r>
              <a:rPr b="1" i="1" lang="en-US" sz="1919">
                <a:solidFill>
                  <a:srgbClr val="000000"/>
                </a:solidFill>
                <a:latin typeface="Georgia"/>
                <a:ea typeface="Georgia"/>
                <a:cs typeface="Georgia"/>
                <a:sym typeface="Georgia"/>
              </a:rPr>
              <a:t>describe the mechanisms of regulating water intake and output;</a:t>
            </a:r>
            <a:endParaRPr/>
          </a:p>
          <a:p>
            <a:pPr indent="-371448" lvl="0" marL="464311" rtl="0" algn="just">
              <a:lnSpc>
                <a:spcPct val="90000"/>
              </a:lnSpc>
              <a:spcBef>
                <a:spcPts val="2200"/>
              </a:spcBef>
              <a:spcAft>
                <a:spcPts val="0"/>
              </a:spcAft>
              <a:buClr>
                <a:srgbClr val="000000"/>
              </a:buClr>
              <a:buSzPts val="1919"/>
              <a:buFont typeface="Georgia"/>
              <a:buChar char="❏"/>
            </a:pPr>
            <a:r>
              <a:rPr b="1" i="1" lang="en-US" sz="1919">
                <a:solidFill>
                  <a:srgbClr val="000000"/>
                </a:solidFill>
                <a:latin typeface="Georgia"/>
                <a:ea typeface="Georgia"/>
                <a:cs typeface="Georgia"/>
                <a:sym typeface="Georgia"/>
              </a:rPr>
              <a:t>describe some conditions in which the body has a deficiency or excess of water or an improper distribution of water among the fluid compartments. </a:t>
            </a:r>
            <a:br>
              <a:rPr b="1" i="1" lang="en-US" sz="1919">
                <a:solidFill>
                  <a:srgbClr val="000000"/>
                </a:solidFill>
                <a:latin typeface="Georgia"/>
                <a:ea typeface="Georgia"/>
                <a:cs typeface="Georgia"/>
                <a:sym typeface="Georgia"/>
              </a:rPr>
            </a:br>
            <a:endParaRPr/>
          </a:p>
        </p:txBody>
      </p:sp>
      <p:sp>
        <p:nvSpPr>
          <p:cNvPr id="43" name="Google Shape;43;p3"/>
          <p:cNvSpPr/>
          <p:nvPr/>
        </p:nvSpPr>
        <p:spPr>
          <a:xfrm>
            <a:off x="386396" y="874668"/>
            <a:ext cx="6443282" cy="57053"/>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800"/>
              <a:buFont typeface="Trebuchet MS"/>
              <a:buNone/>
            </a:pPr>
            <a:r>
              <a:t/>
            </a:r>
            <a:endParaRPr b="0" i="0" sz="1800" u="none" cap="none" strike="noStrike">
              <a:solidFill>
                <a:srgbClr val="F4F4F4"/>
              </a:solidFill>
              <a:latin typeface="Trebuchet MS"/>
              <a:ea typeface="Trebuchet MS"/>
              <a:cs typeface="Trebuchet MS"/>
              <a:sym typeface="Trebuchet MS"/>
            </a:endParaRPr>
          </a:p>
        </p:txBody>
      </p:sp>
      <p:sp>
        <p:nvSpPr>
          <p:cNvPr id="44" name="Google Shape;44;p3"/>
          <p:cNvSpPr/>
          <p:nvPr/>
        </p:nvSpPr>
        <p:spPr>
          <a:xfrm>
            <a:off x="3667581" y="5686957"/>
            <a:ext cx="4765292" cy="57061"/>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800"/>
              <a:buFont typeface="Trebuchet MS"/>
              <a:buNone/>
            </a:pPr>
            <a:r>
              <a:t/>
            </a:r>
            <a:endParaRPr b="0" i="0" sz="1800" u="none" cap="none" strike="noStrike">
              <a:solidFill>
                <a:srgbClr val="F4F4F4"/>
              </a:solidFill>
              <a:latin typeface="Trebuchet MS"/>
              <a:ea typeface="Trebuchet MS"/>
              <a:cs typeface="Trebuchet MS"/>
              <a:sym typeface="Trebuchet MS"/>
            </a:endParaRPr>
          </a:p>
        </p:txBody>
      </p:sp>
      <p:grpSp>
        <p:nvGrpSpPr>
          <p:cNvPr id="45" name="Google Shape;45;p3"/>
          <p:cNvGrpSpPr/>
          <p:nvPr/>
        </p:nvGrpSpPr>
        <p:grpSpPr>
          <a:xfrm>
            <a:off x="-74260" y="6205463"/>
            <a:ext cx="12248972" cy="755702"/>
            <a:chOff x="-1" y="-2"/>
            <a:chExt cx="12248970" cy="755701"/>
          </a:xfrm>
        </p:grpSpPr>
        <p:sp>
          <p:nvSpPr>
            <p:cNvPr id="46" name="Google Shape;46;p3"/>
            <p:cNvSpPr/>
            <p:nvPr/>
          </p:nvSpPr>
          <p:spPr>
            <a:xfrm>
              <a:off x="2797115" y="18571"/>
              <a:ext cx="9451854"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7" name="Google Shape;47;p3"/>
            <p:cNvSpPr/>
            <p:nvPr/>
          </p:nvSpPr>
          <p:spPr>
            <a:xfrm>
              <a:off x="58514" y="16860"/>
              <a:ext cx="2922819" cy="738839"/>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8" name="Google Shape;48;p3"/>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49" name="Google Shape;49;p3"/>
            <p:cNvSpPr txBox="1"/>
            <p:nvPr/>
          </p:nvSpPr>
          <p:spPr>
            <a:xfrm>
              <a:off x="680790" y="153865"/>
              <a:ext cx="2254326"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500"/>
                                        <p:tgtEl>
                                          <p:spTgt spid="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
                                        </p:tgtEl>
                                        <p:attrNameLst>
                                          <p:attrName>style.visibility</p:attrName>
                                        </p:attrNameLst>
                                      </p:cBhvr>
                                      <p:to>
                                        <p:strVal val="visible"/>
                                      </p:to>
                                    </p:set>
                                    <p:animEffect filter="fade" transition="in">
                                      <p:cBhvr>
                                        <p:cTn dur="500"/>
                                        <p:tgtEl>
                                          <p:spTgt spid="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6"/>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404" name="Google Shape;404;p46"/>
          <p:cNvSpPr txBox="1"/>
          <p:nvPr>
            <p:ph idx="4294967295" type="title"/>
          </p:nvPr>
        </p:nvSpPr>
        <p:spPr>
          <a:xfrm>
            <a:off x="-1" y="0"/>
            <a:ext cx="9144002" cy="9144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Sodium - Homeostasis</a:t>
            </a:r>
            <a:endParaRPr/>
          </a:p>
        </p:txBody>
      </p:sp>
      <p:sp>
        <p:nvSpPr>
          <p:cNvPr id="405" name="Google Shape;405;p46"/>
          <p:cNvSpPr txBox="1"/>
          <p:nvPr>
            <p:ph idx="4294967295" type="body"/>
          </p:nvPr>
        </p:nvSpPr>
        <p:spPr>
          <a:xfrm>
            <a:off x="304800" y="838200"/>
            <a:ext cx="8839200" cy="6019800"/>
          </a:xfrm>
          <a:prstGeom prst="rect">
            <a:avLst/>
          </a:prstGeom>
          <a:noFill/>
          <a:ln>
            <a:noFill/>
          </a:ln>
        </p:spPr>
        <p:txBody>
          <a:bodyPr anchorCtr="0" anchor="t" bIns="45700" lIns="45700" spcFirstLastPara="1" rIns="45700" wrap="square" tIns="45700">
            <a:normAutofit/>
          </a:bodyPr>
          <a:lstStyle/>
          <a:p>
            <a:pPr indent="-228600" lvl="2" marL="1143000" rtl="0" algn="l">
              <a:lnSpc>
                <a:spcPct val="80000"/>
              </a:lnSpc>
              <a:spcBef>
                <a:spcPts val="0"/>
              </a:spcBef>
              <a:spcAft>
                <a:spcPts val="0"/>
              </a:spcAft>
              <a:buClr>
                <a:srgbClr val="000000"/>
              </a:buClr>
              <a:buSzPts val="1800"/>
              <a:buFont typeface="Arial"/>
              <a:buChar char="•"/>
            </a:pPr>
            <a:r>
              <a:rPr lang="en-US" sz="1665">
                <a:solidFill>
                  <a:srgbClr val="000000"/>
                </a:solidFill>
              </a:rPr>
              <a:t>elevated blood pressure inhibits the renin-angiotensin-aldosterone mechanism</a:t>
            </a:r>
            <a:endParaRPr sz="2220"/>
          </a:p>
          <a:p>
            <a:pPr indent="-228600" lvl="3" marL="1600200" rtl="0" algn="l">
              <a:lnSpc>
                <a:spcPct val="80000"/>
              </a:lnSpc>
              <a:spcBef>
                <a:spcPts val="0"/>
              </a:spcBef>
              <a:spcAft>
                <a:spcPts val="0"/>
              </a:spcAft>
              <a:buClr>
                <a:srgbClr val="000000"/>
              </a:buClr>
              <a:buSzPts val="1600"/>
              <a:buFont typeface="Arial"/>
              <a:buChar char="–"/>
            </a:pPr>
            <a:r>
              <a:rPr lang="en-US" sz="1480">
                <a:solidFill>
                  <a:srgbClr val="000000"/>
                </a:solidFill>
              </a:rPr>
              <a:t>kidneys reabsorb almost no sodium</a:t>
            </a:r>
            <a:endParaRPr sz="2220"/>
          </a:p>
          <a:p>
            <a:pPr indent="-228600" lvl="3" marL="1600200" rtl="0" algn="l">
              <a:lnSpc>
                <a:spcPct val="80000"/>
              </a:lnSpc>
              <a:spcBef>
                <a:spcPts val="0"/>
              </a:spcBef>
              <a:spcAft>
                <a:spcPts val="0"/>
              </a:spcAft>
              <a:buClr>
                <a:srgbClr val="000000"/>
              </a:buClr>
              <a:buSzPts val="1600"/>
              <a:buFont typeface="Arial"/>
              <a:buChar char="–"/>
            </a:pPr>
            <a:r>
              <a:rPr lang="en-US" sz="1480">
                <a:solidFill>
                  <a:srgbClr val="000000"/>
                </a:solidFill>
              </a:rPr>
              <a:t>urine contains up to 30 g of sodium per day instead of normal 5 g</a:t>
            </a:r>
            <a:endParaRPr sz="2220"/>
          </a:p>
          <a:p>
            <a:pPr indent="-127000" lvl="3" marL="1600200" rtl="0" algn="l">
              <a:lnSpc>
                <a:spcPct val="80000"/>
              </a:lnSpc>
              <a:spcBef>
                <a:spcPts val="0"/>
              </a:spcBef>
              <a:spcAft>
                <a:spcPts val="0"/>
              </a:spcAft>
              <a:buClr>
                <a:srgbClr val="000000"/>
              </a:buClr>
              <a:buSzPts val="1600"/>
              <a:buFont typeface="Arial"/>
              <a:buNone/>
            </a:pPr>
            <a:r>
              <a:t/>
            </a:r>
            <a:endParaRPr sz="1480">
              <a:solidFill>
                <a:srgbClr val="000000"/>
              </a:solidFill>
            </a:endParaRPr>
          </a:p>
          <a:p>
            <a:pPr indent="-285750" lvl="1" marL="742950" rtl="0" algn="l">
              <a:lnSpc>
                <a:spcPct val="80000"/>
              </a:lnSpc>
              <a:spcBef>
                <a:spcPts val="0"/>
              </a:spcBef>
              <a:spcAft>
                <a:spcPts val="0"/>
              </a:spcAft>
              <a:buClr>
                <a:srgbClr val="000000"/>
              </a:buClr>
              <a:buSzPts val="2000"/>
              <a:buFont typeface="Arial"/>
              <a:buChar char="–"/>
            </a:pPr>
            <a:r>
              <a:rPr b="1" lang="en-US" sz="1850">
                <a:solidFill>
                  <a:srgbClr val="000000"/>
                </a:solidFill>
              </a:rPr>
              <a:t>ADH</a:t>
            </a:r>
            <a:r>
              <a:rPr b="0" lang="en-US" sz="2220"/>
              <a:t> – modifies water excretion independently of sodium excretion</a:t>
            </a:r>
            <a:endParaRPr b="0" sz="2220"/>
          </a:p>
          <a:p>
            <a:pPr indent="-228600" lvl="2" marL="1143000" rtl="0" algn="l">
              <a:lnSpc>
                <a:spcPct val="80000"/>
              </a:lnSpc>
              <a:spcBef>
                <a:spcPts val="0"/>
              </a:spcBef>
              <a:spcAft>
                <a:spcPts val="0"/>
              </a:spcAft>
              <a:buClr>
                <a:srgbClr val="000000"/>
              </a:buClr>
              <a:buSzPts val="1600"/>
              <a:buFont typeface="Arial"/>
              <a:buChar char="•"/>
            </a:pPr>
            <a:r>
              <a:rPr lang="en-US" sz="1480">
                <a:solidFill>
                  <a:srgbClr val="000000"/>
                </a:solidFill>
              </a:rPr>
              <a:t>high sodium concentration in the blood stimulate the posterior lobe of the     pituitary to release ADH</a:t>
            </a:r>
            <a:endParaRPr sz="2220"/>
          </a:p>
          <a:p>
            <a:pPr indent="-228600" lvl="2" marL="1143000" rtl="0" algn="l">
              <a:lnSpc>
                <a:spcPct val="80000"/>
              </a:lnSpc>
              <a:spcBef>
                <a:spcPts val="0"/>
              </a:spcBef>
              <a:spcAft>
                <a:spcPts val="0"/>
              </a:spcAft>
              <a:buClr>
                <a:srgbClr val="000000"/>
              </a:buClr>
              <a:buSzPts val="1600"/>
              <a:buFont typeface="Arial"/>
              <a:buChar char="•"/>
            </a:pPr>
            <a:r>
              <a:rPr lang="en-US" sz="1480">
                <a:solidFill>
                  <a:srgbClr val="000000"/>
                </a:solidFill>
              </a:rPr>
              <a:t>kidneys reabsorbs more water</a:t>
            </a:r>
            <a:endParaRPr sz="2220"/>
          </a:p>
          <a:p>
            <a:pPr indent="-228600" lvl="2" marL="1143000" rtl="0" algn="l">
              <a:lnSpc>
                <a:spcPct val="80000"/>
              </a:lnSpc>
              <a:spcBef>
                <a:spcPts val="0"/>
              </a:spcBef>
              <a:spcAft>
                <a:spcPts val="0"/>
              </a:spcAft>
              <a:buClr>
                <a:srgbClr val="000000"/>
              </a:buClr>
              <a:buSzPts val="1600"/>
              <a:buFont typeface="Arial"/>
              <a:buChar char="•"/>
            </a:pPr>
            <a:r>
              <a:rPr lang="en-US" sz="1480">
                <a:solidFill>
                  <a:srgbClr val="000000"/>
                </a:solidFill>
              </a:rPr>
              <a:t>slows down any further increase in blood sodium concentration</a:t>
            </a:r>
            <a:endParaRPr sz="2220"/>
          </a:p>
          <a:p>
            <a:pPr indent="-228600" lvl="2" marL="1143000" rtl="0" algn="l">
              <a:lnSpc>
                <a:spcPct val="80000"/>
              </a:lnSpc>
              <a:spcBef>
                <a:spcPts val="0"/>
              </a:spcBef>
              <a:spcAft>
                <a:spcPts val="0"/>
              </a:spcAft>
              <a:buClr>
                <a:srgbClr val="000000"/>
              </a:buClr>
              <a:buSzPts val="1600"/>
              <a:buFont typeface="Arial"/>
              <a:buChar char="•"/>
            </a:pPr>
            <a:r>
              <a:rPr lang="en-US" sz="1480">
                <a:solidFill>
                  <a:srgbClr val="000000"/>
                </a:solidFill>
              </a:rPr>
              <a:t>drop in sodium inhibits ADH release</a:t>
            </a:r>
            <a:endParaRPr sz="2220"/>
          </a:p>
          <a:p>
            <a:pPr indent="-228600" lvl="2" marL="1143000" rtl="0" algn="l">
              <a:lnSpc>
                <a:spcPct val="80000"/>
              </a:lnSpc>
              <a:spcBef>
                <a:spcPts val="0"/>
              </a:spcBef>
              <a:spcAft>
                <a:spcPts val="0"/>
              </a:spcAft>
              <a:buClr>
                <a:srgbClr val="000000"/>
              </a:buClr>
              <a:buSzPts val="1600"/>
              <a:buFont typeface="Arial"/>
              <a:buChar char="•"/>
            </a:pPr>
            <a:r>
              <a:rPr lang="en-US" sz="1480">
                <a:solidFill>
                  <a:srgbClr val="000000"/>
                </a:solidFill>
              </a:rPr>
              <a:t>more water is excreted, raising the sodium level in the blood</a:t>
            </a:r>
            <a:endParaRPr sz="2220"/>
          </a:p>
          <a:p>
            <a:pPr indent="-184150" lvl="1" marL="742950" rtl="0" algn="l">
              <a:lnSpc>
                <a:spcPct val="80000"/>
              </a:lnSpc>
              <a:spcBef>
                <a:spcPts val="0"/>
              </a:spcBef>
              <a:spcAft>
                <a:spcPts val="0"/>
              </a:spcAft>
              <a:buClr>
                <a:srgbClr val="000000"/>
              </a:buClr>
              <a:buSzPts val="1600"/>
              <a:buFont typeface="Arial"/>
              <a:buNone/>
            </a:pPr>
            <a:r>
              <a:t/>
            </a:r>
            <a:endParaRPr sz="1480">
              <a:solidFill>
                <a:srgbClr val="000000"/>
              </a:solidFill>
            </a:endParaRPr>
          </a:p>
          <a:p>
            <a:pPr indent="-285750" lvl="1" marL="742950" rtl="0" algn="l">
              <a:lnSpc>
                <a:spcPct val="80000"/>
              </a:lnSpc>
              <a:spcBef>
                <a:spcPts val="0"/>
              </a:spcBef>
              <a:spcAft>
                <a:spcPts val="0"/>
              </a:spcAft>
              <a:buClr>
                <a:srgbClr val="000000"/>
              </a:buClr>
              <a:buSzPts val="2000"/>
              <a:buFont typeface="Arial"/>
              <a:buChar char="–"/>
            </a:pPr>
            <a:r>
              <a:rPr b="1" lang="en-US" sz="1850">
                <a:solidFill>
                  <a:srgbClr val="000000"/>
                </a:solidFill>
              </a:rPr>
              <a:t>ANP</a:t>
            </a:r>
            <a:r>
              <a:rPr b="0" lang="en-US" sz="2220"/>
              <a:t> (atrial natriuretic peptide) and </a:t>
            </a:r>
            <a:r>
              <a:rPr b="1" lang="en-US" sz="1850">
                <a:solidFill>
                  <a:srgbClr val="000000"/>
                </a:solidFill>
              </a:rPr>
              <a:t>BNP</a:t>
            </a:r>
            <a:r>
              <a:rPr b="0" lang="en-US" sz="2220"/>
              <a:t> (brain natriuretic peptide )</a:t>
            </a:r>
            <a:endParaRPr b="0" sz="2220"/>
          </a:p>
          <a:p>
            <a:pPr indent="-228600" lvl="2" marL="1143000" rtl="0" algn="l">
              <a:lnSpc>
                <a:spcPct val="80000"/>
              </a:lnSpc>
              <a:spcBef>
                <a:spcPts val="0"/>
              </a:spcBef>
              <a:spcAft>
                <a:spcPts val="0"/>
              </a:spcAft>
              <a:buClr>
                <a:srgbClr val="000000"/>
              </a:buClr>
              <a:buSzPts val="1600"/>
              <a:buFont typeface="Arial"/>
              <a:buChar char="•"/>
            </a:pPr>
            <a:r>
              <a:rPr lang="en-US" sz="1480">
                <a:solidFill>
                  <a:srgbClr val="000000"/>
                </a:solidFill>
              </a:rPr>
              <a:t>inhibit sodium and water reabsorption, and the secretion of renin and ADH</a:t>
            </a:r>
            <a:endParaRPr sz="2220"/>
          </a:p>
          <a:p>
            <a:pPr indent="-228600" lvl="2" marL="1143000" rtl="0" algn="l">
              <a:lnSpc>
                <a:spcPct val="80000"/>
              </a:lnSpc>
              <a:spcBef>
                <a:spcPts val="0"/>
              </a:spcBef>
              <a:spcAft>
                <a:spcPts val="0"/>
              </a:spcAft>
              <a:buClr>
                <a:srgbClr val="000000"/>
              </a:buClr>
              <a:buSzPts val="1600"/>
              <a:buFont typeface="Arial"/>
              <a:buChar char="•"/>
            </a:pPr>
            <a:r>
              <a:rPr lang="en-US" sz="1480">
                <a:solidFill>
                  <a:srgbClr val="000000"/>
                </a:solidFill>
              </a:rPr>
              <a:t>kidneys eliminate more sodium and water lowering blood pressure</a:t>
            </a:r>
            <a:endParaRPr sz="1295"/>
          </a:p>
          <a:p>
            <a:pPr indent="-285750" lvl="1" marL="742950" rtl="0" algn="l">
              <a:lnSpc>
                <a:spcPct val="80000"/>
              </a:lnSpc>
              <a:spcBef>
                <a:spcPts val="0"/>
              </a:spcBef>
              <a:spcAft>
                <a:spcPts val="0"/>
              </a:spcAft>
              <a:buClr>
                <a:srgbClr val="000000"/>
              </a:buClr>
              <a:buSzPts val="2000"/>
              <a:buFont typeface="Arial"/>
              <a:buChar char="–"/>
            </a:pPr>
            <a:r>
              <a:rPr lang="en-US" sz="1850">
                <a:solidFill>
                  <a:srgbClr val="000000"/>
                </a:solidFill>
              </a:rPr>
              <a:t>others:</a:t>
            </a:r>
            <a:endParaRPr sz="2220"/>
          </a:p>
          <a:p>
            <a:pPr indent="-228600" lvl="2" marL="1143000" rtl="0" algn="l">
              <a:lnSpc>
                <a:spcPct val="80000"/>
              </a:lnSpc>
              <a:spcBef>
                <a:spcPts val="0"/>
              </a:spcBef>
              <a:spcAft>
                <a:spcPts val="0"/>
              </a:spcAft>
              <a:buClr>
                <a:srgbClr val="000000"/>
              </a:buClr>
              <a:buSzPts val="1600"/>
              <a:buFont typeface="Arial"/>
              <a:buChar char="•"/>
            </a:pPr>
            <a:r>
              <a:rPr b="1" lang="en-US" sz="1480">
                <a:solidFill>
                  <a:srgbClr val="000000"/>
                </a:solidFill>
              </a:rPr>
              <a:t>estrogen</a:t>
            </a:r>
            <a:r>
              <a:rPr b="0" lang="en-US" sz="2220"/>
              <a:t> mimics aldosterone and women retain water during pregnancy</a:t>
            </a:r>
            <a:endParaRPr b="0" sz="2220"/>
          </a:p>
          <a:p>
            <a:pPr indent="-228600" lvl="2" marL="1143000" rtl="0" algn="l">
              <a:lnSpc>
                <a:spcPct val="80000"/>
              </a:lnSpc>
              <a:spcBef>
                <a:spcPts val="0"/>
              </a:spcBef>
              <a:spcAft>
                <a:spcPts val="0"/>
              </a:spcAft>
              <a:buClr>
                <a:srgbClr val="000000"/>
              </a:buClr>
              <a:buSzPts val="1600"/>
              <a:buFont typeface="Arial"/>
              <a:buChar char="•"/>
            </a:pPr>
            <a:r>
              <a:rPr b="1" lang="en-US" sz="1480">
                <a:solidFill>
                  <a:srgbClr val="000000"/>
                </a:solidFill>
              </a:rPr>
              <a:t>progesterone</a:t>
            </a:r>
            <a:r>
              <a:rPr b="0" lang="en-US" sz="2220"/>
              <a:t> reduces sodium reabsorption and has a diuretic effect</a:t>
            </a:r>
            <a:endParaRPr b="0" sz="2220"/>
          </a:p>
          <a:p>
            <a:pPr indent="-76200" lvl="2" marL="1143000" rtl="0" algn="l">
              <a:lnSpc>
                <a:spcPct val="80000"/>
              </a:lnSpc>
              <a:spcBef>
                <a:spcPts val="0"/>
              </a:spcBef>
              <a:spcAft>
                <a:spcPts val="0"/>
              </a:spcAft>
              <a:buClr>
                <a:srgbClr val="000000"/>
              </a:buClr>
              <a:buSzPts val="2400"/>
              <a:buFont typeface="Arial"/>
              <a:buNone/>
            </a:pPr>
            <a:r>
              <a:t/>
            </a:r>
            <a:endParaRPr b="0" sz="2220"/>
          </a:p>
          <a:p>
            <a:pPr indent="-342900" lvl="0" marL="342900" rtl="0" algn="l">
              <a:lnSpc>
                <a:spcPct val="80000"/>
              </a:lnSpc>
              <a:spcBef>
                <a:spcPts val="500"/>
              </a:spcBef>
              <a:spcAft>
                <a:spcPts val="0"/>
              </a:spcAft>
              <a:buClr>
                <a:srgbClr val="000000"/>
              </a:buClr>
              <a:buSzPts val="2400"/>
              <a:buFont typeface="Arial"/>
              <a:buChar char="•"/>
            </a:pPr>
            <a:r>
              <a:rPr lang="en-US" sz="2220">
                <a:solidFill>
                  <a:srgbClr val="000000"/>
                </a:solidFill>
              </a:rPr>
              <a:t>sodium homeostasis is achieved by regulating salt intake</a:t>
            </a:r>
            <a:endParaRPr sz="2220"/>
          </a:p>
          <a:p>
            <a:pPr indent="-285750" lvl="1" marL="742950" rtl="0" algn="l">
              <a:lnSpc>
                <a:spcPct val="80000"/>
              </a:lnSpc>
              <a:spcBef>
                <a:spcPts val="0"/>
              </a:spcBef>
              <a:spcAft>
                <a:spcPts val="0"/>
              </a:spcAft>
              <a:buClr>
                <a:srgbClr val="000000"/>
              </a:buClr>
              <a:buSzPts val="2000"/>
              <a:buFont typeface="Arial"/>
              <a:buChar char="–"/>
            </a:pPr>
            <a:r>
              <a:rPr lang="en-US" sz="1850">
                <a:solidFill>
                  <a:srgbClr val="000000"/>
                </a:solidFill>
              </a:rPr>
              <a:t>salt cravings in humans and other animals</a:t>
            </a:r>
            <a:endParaRPr sz="222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7"/>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411" name="Google Shape;411;p47"/>
          <p:cNvSpPr txBox="1"/>
          <p:nvPr>
            <p:ph idx="4294967295" type="title"/>
          </p:nvPr>
        </p:nvSpPr>
        <p:spPr>
          <a:xfrm>
            <a:off x="784225" y="380999"/>
            <a:ext cx="7575550"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Sodium - Imbalances</a:t>
            </a:r>
            <a:endParaRPr/>
          </a:p>
        </p:txBody>
      </p:sp>
      <p:sp>
        <p:nvSpPr>
          <p:cNvPr id="412" name="Google Shape;412;p47"/>
          <p:cNvSpPr txBox="1"/>
          <p:nvPr>
            <p:ph idx="4294967295" type="body"/>
          </p:nvPr>
        </p:nvSpPr>
        <p:spPr>
          <a:xfrm>
            <a:off x="533400" y="1752600"/>
            <a:ext cx="8364538" cy="44196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b="1" lang="en-US" sz="2800">
                <a:solidFill>
                  <a:srgbClr val="000000"/>
                </a:solidFill>
              </a:rPr>
              <a:t>hypernatremia</a:t>
            </a:r>
            <a:endParaRPr/>
          </a:p>
          <a:p>
            <a:pPr indent="-285750" lvl="1" marL="742950" rtl="0" algn="l">
              <a:lnSpc>
                <a:spcPct val="100000"/>
              </a:lnSpc>
              <a:spcBef>
                <a:spcPts val="0"/>
              </a:spcBef>
              <a:spcAft>
                <a:spcPts val="0"/>
              </a:spcAft>
              <a:buClr>
                <a:srgbClr val="000000"/>
              </a:buClr>
              <a:buSzPts val="2400"/>
              <a:buFont typeface="Arial"/>
              <a:buChar char="–"/>
            </a:pPr>
            <a:r>
              <a:rPr lang="en-US">
                <a:solidFill>
                  <a:srgbClr val="000000"/>
                </a:solidFill>
              </a:rPr>
              <a:t>plasma sodium concentration greater than 145 mEq/L</a:t>
            </a:r>
            <a:endParaRPr/>
          </a:p>
          <a:p>
            <a:pPr indent="-228600" lvl="2" marL="1143000" rtl="0" algn="l">
              <a:lnSpc>
                <a:spcPct val="100000"/>
              </a:lnSpc>
              <a:spcBef>
                <a:spcPts val="0"/>
              </a:spcBef>
              <a:spcAft>
                <a:spcPts val="0"/>
              </a:spcAft>
              <a:buClr>
                <a:srgbClr val="000000"/>
              </a:buClr>
              <a:buSzPts val="2000"/>
              <a:buFont typeface="Arial"/>
              <a:buChar char="•"/>
            </a:pPr>
            <a:r>
              <a:rPr lang="en-US" sz="2000">
                <a:solidFill>
                  <a:srgbClr val="000000"/>
                </a:solidFill>
              </a:rPr>
              <a:t>from administration of IV saline</a:t>
            </a:r>
            <a:endParaRPr/>
          </a:p>
          <a:p>
            <a:pPr indent="-228600" lvl="2" marL="1143000" rtl="0" algn="l">
              <a:lnSpc>
                <a:spcPct val="100000"/>
              </a:lnSpc>
              <a:spcBef>
                <a:spcPts val="0"/>
              </a:spcBef>
              <a:spcAft>
                <a:spcPts val="0"/>
              </a:spcAft>
              <a:buClr>
                <a:srgbClr val="000000"/>
              </a:buClr>
              <a:buSzPts val="2000"/>
              <a:buFont typeface="Arial"/>
              <a:buChar char="•"/>
            </a:pPr>
            <a:r>
              <a:rPr lang="en-US" sz="2000">
                <a:solidFill>
                  <a:srgbClr val="000000"/>
                </a:solidFill>
              </a:rPr>
              <a:t>water pretension, hypertension and edema</a:t>
            </a:r>
            <a:endParaRPr/>
          </a:p>
          <a:p>
            <a:pPr indent="-101600" lvl="2" marL="1143000" rtl="0" algn="l">
              <a:lnSpc>
                <a:spcPct val="10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hyponatremia</a:t>
            </a:r>
            <a:endParaRPr/>
          </a:p>
          <a:p>
            <a:pPr indent="-285750" lvl="1" marL="742950" rtl="0" algn="l">
              <a:lnSpc>
                <a:spcPct val="100000"/>
              </a:lnSpc>
              <a:spcBef>
                <a:spcPts val="0"/>
              </a:spcBef>
              <a:spcAft>
                <a:spcPts val="0"/>
              </a:spcAft>
              <a:buClr>
                <a:srgbClr val="000000"/>
              </a:buClr>
              <a:buSzPts val="2400"/>
              <a:buFont typeface="Arial"/>
              <a:buChar char="–"/>
            </a:pPr>
            <a:r>
              <a:rPr lang="en-US">
                <a:solidFill>
                  <a:srgbClr val="000000"/>
                </a:solidFill>
              </a:rPr>
              <a:t>plasma sodium concentration less than 130 mEq/L</a:t>
            </a:r>
            <a:endParaRPr/>
          </a:p>
          <a:p>
            <a:pPr indent="-228600" lvl="2" marL="1143000" rtl="0" algn="l">
              <a:lnSpc>
                <a:spcPct val="100000"/>
              </a:lnSpc>
              <a:spcBef>
                <a:spcPts val="0"/>
              </a:spcBef>
              <a:spcAft>
                <a:spcPts val="0"/>
              </a:spcAft>
              <a:buClr>
                <a:srgbClr val="000000"/>
              </a:buClr>
              <a:buSzPts val="2000"/>
              <a:buFont typeface="Arial"/>
              <a:buChar char="•"/>
            </a:pPr>
            <a:r>
              <a:rPr lang="en-US" sz="2000">
                <a:solidFill>
                  <a:srgbClr val="000000"/>
                </a:solidFill>
              </a:rPr>
              <a:t>person loses large volumes of sweat or urine, replacing it with drinking plain water</a:t>
            </a:r>
            <a:endParaRPr/>
          </a:p>
          <a:p>
            <a:pPr indent="-228600" lvl="2" marL="1143000" rtl="0" algn="l">
              <a:lnSpc>
                <a:spcPct val="100000"/>
              </a:lnSpc>
              <a:spcBef>
                <a:spcPts val="0"/>
              </a:spcBef>
              <a:spcAft>
                <a:spcPts val="0"/>
              </a:spcAft>
              <a:buClr>
                <a:srgbClr val="000000"/>
              </a:buClr>
              <a:buSzPts val="2000"/>
              <a:buFont typeface="Arial"/>
              <a:buChar char="•"/>
            </a:pPr>
            <a:r>
              <a:rPr lang="en-US" sz="2000">
                <a:solidFill>
                  <a:srgbClr val="000000"/>
                </a:solidFill>
              </a:rPr>
              <a:t>result of excess body water, quickly corrected by excretion of excess water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8"/>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418" name="Google Shape;418;p48"/>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Potassium - Functions</a:t>
            </a:r>
            <a:endParaRPr/>
          </a:p>
        </p:txBody>
      </p:sp>
      <p:sp>
        <p:nvSpPr>
          <p:cNvPr id="419" name="Google Shape;419;p48"/>
          <p:cNvSpPr txBox="1"/>
          <p:nvPr>
            <p:ph idx="4294967295" type="body"/>
          </p:nvPr>
        </p:nvSpPr>
        <p:spPr>
          <a:xfrm>
            <a:off x="457200" y="1143000"/>
            <a:ext cx="8382000"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800"/>
              <a:buFont typeface="Arial"/>
              <a:buChar char="•"/>
            </a:pPr>
            <a:r>
              <a:rPr lang="en-US" sz="2590">
                <a:solidFill>
                  <a:srgbClr val="000000"/>
                </a:solidFill>
              </a:rPr>
              <a:t>most abundant cation of ICF</a:t>
            </a:r>
            <a:endParaRPr sz="2220"/>
          </a:p>
          <a:p>
            <a:pPr indent="-165100" lvl="0" marL="342900" rtl="0" algn="l">
              <a:lnSpc>
                <a:spcPct val="80000"/>
              </a:lnSpc>
              <a:spcBef>
                <a:spcPts val="700"/>
              </a:spcBef>
              <a:spcAft>
                <a:spcPts val="0"/>
              </a:spcAft>
              <a:buClr>
                <a:srgbClr val="000000"/>
              </a:buClr>
              <a:buSzPts val="2800"/>
              <a:buFont typeface="Arial"/>
              <a:buNone/>
            </a:pPr>
            <a:r>
              <a:t/>
            </a:r>
            <a:endParaRPr sz="2590">
              <a:solidFill>
                <a:srgbClr val="000000"/>
              </a:solidFill>
            </a:endParaRPr>
          </a:p>
          <a:p>
            <a:pPr indent="-342900" lvl="0" marL="342900" rtl="0" algn="l">
              <a:lnSpc>
                <a:spcPct val="80000"/>
              </a:lnSpc>
              <a:spcBef>
                <a:spcPts val="600"/>
              </a:spcBef>
              <a:spcAft>
                <a:spcPts val="0"/>
              </a:spcAft>
              <a:buClr>
                <a:srgbClr val="000000"/>
              </a:buClr>
              <a:buSzPts val="2800"/>
              <a:buFont typeface="Arial"/>
              <a:buChar char="•"/>
            </a:pPr>
            <a:r>
              <a:rPr lang="en-US" sz="2590">
                <a:solidFill>
                  <a:srgbClr val="000000"/>
                </a:solidFill>
              </a:rPr>
              <a:t>greatest determinant of intracellular osmolarity   and cell volume</a:t>
            </a:r>
            <a:endParaRPr sz="2220"/>
          </a:p>
          <a:p>
            <a:pPr indent="-165100" lvl="0" marL="342900" rtl="0" algn="l">
              <a:lnSpc>
                <a:spcPct val="80000"/>
              </a:lnSpc>
              <a:spcBef>
                <a:spcPts val="700"/>
              </a:spcBef>
              <a:spcAft>
                <a:spcPts val="0"/>
              </a:spcAft>
              <a:buClr>
                <a:srgbClr val="000000"/>
              </a:buClr>
              <a:buSzPts val="2800"/>
              <a:buFont typeface="Arial"/>
              <a:buNone/>
            </a:pPr>
            <a:r>
              <a:t/>
            </a:r>
            <a:endParaRPr sz="2590">
              <a:solidFill>
                <a:srgbClr val="000000"/>
              </a:solidFill>
            </a:endParaRPr>
          </a:p>
          <a:p>
            <a:pPr indent="-342900" lvl="0" marL="342900" rtl="0" algn="l">
              <a:lnSpc>
                <a:spcPct val="80000"/>
              </a:lnSpc>
              <a:spcBef>
                <a:spcPts val="600"/>
              </a:spcBef>
              <a:spcAft>
                <a:spcPts val="0"/>
              </a:spcAft>
              <a:buClr>
                <a:srgbClr val="000000"/>
              </a:buClr>
              <a:buSzPts val="2800"/>
              <a:buFont typeface="Arial"/>
              <a:buChar char="•"/>
            </a:pPr>
            <a:r>
              <a:rPr lang="en-US" sz="2590">
                <a:solidFill>
                  <a:srgbClr val="000000"/>
                </a:solidFill>
              </a:rPr>
              <a:t>produces (with sodium) the resting membrane potentials and action potentials of nerve and muscle cells </a:t>
            </a:r>
            <a:endParaRPr sz="2220"/>
          </a:p>
          <a:p>
            <a:pPr indent="-165100" lvl="0" marL="342900" rtl="0" algn="l">
              <a:lnSpc>
                <a:spcPct val="80000"/>
              </a:lnSpc>
              <a:spcBef>
                <a:spcPts val="700"/>
              </a:spcBef>
              <a:spcAft>
                <a:spcPts val="0"/>
              </a:spcAft>
              <a:buClr>
                <a:srgbClr val="000000"/>
              </a:buClr>
              <a:buSzPts val="2800"/>
              <a:buFont typeface="Arial"/>
              <a:buNone/>
            </a:pPr>
            <a:r>
              <a:t/>
            </a:r>
            <a:endParaRPr sz="2590">
              <a:solidFill>
                <a:srgbClr val="000000"/>
              </a:solidFill>
            </a:endParaRPr>
          </a:p>
          <a:p>
            <a:pPr indent="-342900" lvl="0" marL="342900" rtl="0" algn="l">
              <a:lnSpc>
                <a:spcPct val="80000"/>
              </a:lnSpc>
              <a:spcBef>
                <a:spcPts val="600"/>
              </a:spcBef>
              <a:spcAft>
                <a:spcPts val="0"/>
              </a:spcAft>
              <a:buClr>
                <a:srgbClr val="000000"/>
              </a:buClr>
              <a:buSzPts val="2800"/>
              <a:buFont typeface="Arial"/>
              <a:buChar char="•"/>
            </a:pPr>
            <a:r>
              <a:rPr lang="en-US" sz="2590">
                <a:solidFill>
                  <a:srgbClr val="000000"/>
                </a:solidFill>
              </a:rPr>
              <a:t>Na</a:t>
            </a:r>
            <a:r>
              <a:rPr baseline="30000" lang="en-US" sz="2220"/>
              <a:t>+</a:t>
            </a:r>
            <a:r>
              <a:rPr lang="en-US" sz="2590">
                <a:solidFill>
                  <a:srgbClr val="000000"/>
                </a:solidFill>
              </a:rPr>
              <a:t>-K</a:t>
            </a:r>
            <a:r>
              <a:rPr baseline="30000" lang="en-US" sz="2220"/>
              <a:t>+</a:t>
            </a:r>
            <a:r>
              <a:rPr lang="en-US" sz="2590">
                <a:solidFill>
                  <a:srgbClr val="000000"/>
                </a:solidFill>
              </a:rPr>
              <a:t> pump</a:t>
            </a:r>
            <a:endParaRPr sz="2220"/>
          </a:p>
          <a:p>
            <a:pPr indent="-285750" lvl="1" marL="742950" rtl="0" algn="l">
              <a:lnSpc>
                <a:spcPct val="80000"/>
              </a:lnSpc>
              <a:spcBef>
                <a:spcPts val="0"/>
              </a:spcBef>
              <a:spcAft>
                <a:spcPts val="0"/>
              </a:spcAft>
              <a:buClr>
                <a:srgbClr val="000000"/>
              </a:buClr>
              <a:buSzPts val="2400"/>
              <a:buFont typeface="Arial"/>
              <a:buChar char="–"/>
            </a:pPr>
            <a:r>
              <a:rPr lang="en-US" sz="2220">
                <a:solidFill>
                  <a:srgbClr val="000000"/>
                </a:solidFill>
              </a:rPr>
              <a:t>co-transport and thermogenesis</a:t>
            </a:r>
            <a:endParaRPr sz="2220"/>
          </a:p>
          <a:p>
            <a:pPr indent="-133350" lvl="1" marL="742950" rtl="0" algn="l">
              <a:lnSpc>
                <a:spcPct val="80000"/>
              </a:lnSpc>
              <a:spcBef>
                <a:spcPts val="0"/>
              </a:spcBef>
              <a:spcAft>
                <a:spcPts val="0"/>
              </a:spcAft>
              <a:buClr>
                <a:srgbClr val="000000"/>
              </a:buClr>
              <a:buSzPts val="2400"/>
              <a:buFont typeface="Arial"/>
              <a:buNone/>
            </a:pPr>
            <a:r>
              <a:t/>
            </a:r>
            <a:endParaRPr sz="2220">
              <a:solidFill>
                <a:srgbClr val="000000"/>
              </a:solidFill>
            </a:endParaRPr>
          </a:p>
          <a:p>
            <a:pPr indent="-342900" lvl="0" marL="342900" rtl="0" algn="l">
              <a:lnSpc>
                <a:spcPct val="80000"/>
              </a:lnSpc>
              <a:spcBef>
                <a:spcPts val="600"/>
              </a:spcBef>
              <a:spcAft>
                <a:spcPts val="0"/>
              </a:spcAft>
              <a:buClr>
                <a:srgbClr val="000000"/>
              </a:buClr>
              <a:buSzPts val="2800"/>
              <a:buFont typeface="Arial"/>
              <a:buChar char="•"/>
            </a:pPr>
            <a:r>
              <a:rPr lang="en-US" sz="2590">
                <a:solidFill>
                  <a:srgbClr val="000000"/>
                </a:solidFill>
              </a:rPr>
              <a:t>essential cofactor for protein synthesis and other metabolic processes</a:t>
            </a:r>
            <a:endParaRPr sz="222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9"/>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425" name="Google Shape;425;p49"/>
          <p:cNvSpPr txBox="1"/>
          <p:nvPr>
            <p:ph idx="4294967295" type="title"/>
          </p:nvPr>
        </p:nvSpPr>
        <p:spPr>
          <a:xfrm>
            <a:off x="-1" y="2285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Potassium - Homeostasis</a:t>
            </a:r>
            <a:endParaRPr/>
          </a:p>
        </p:txBody>
      </p:sp>
      <p:sp>
        <p:nvSpPr>
          <p:cNvPr id="426" name="Google Shape;426;p49"/>
          <p:cNvSpPr txBox="1"/>
          <p:nvPr>
            <p:ph idx="4294967295" type="body"/>
          </p:nvPr>
        </p:nvSpPr>
        <p:spPr>
          <a:xfrm>
            <a:off x="381000" y="1447800"/>
            <a:ext cx="8610600"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3200"/>
              <a:buFont typeface="Arial"/>
              <a:buChar char="•"/>
            </a:pPr>
            <a:r>
              <a:rPr lang="en-US" sz="3200">
                <a:solidFill>
                  <a:srgbClr val="000000"/>
                </a:solidFill>
              </a:rPr>
              <a:t>potassium homeostasis is closely linked to that of sodium</a:t>
            </a:r>
            <a:endParaRPr/>
          </a:p>
          <a:p>
            <a:pPr indent="-139700" lvl="0" marL="342900" rtl="0" algn="l">
              <a:lnSpc>
                <a:spcPct val="90000"/>
              </a:lnSpc>
              <a:spcBef>
                <a:spcPts val="700"/>
              </a:spcBef>
              <a:spcAft>
                <a:spcPts val="0"/>
              </a:spcAft>
              <a:buClr>
                <a:srgbClr val="000000"/>
              </a:buClr>
              <a:buSzPts val="3200"/>
              <a:buFont typeface="Arial"/>
              <a:buNone/>
            </a:pPr>
            <a:r>
              <a:t/>
            </a:r>
            <a:endParaRPr sz="3200">
              <a:solidFill>
                <a:srgbClr val="000000"/>
              </a:solidFill>
            </a:endParaRPr>
          </a:p>
          <a:p>
            <a:pPr indent="-342900" lvl="0" marL="342900" rtl="0" algn="l">
              <a:lnSpc>
                <a:spcPct val="90000"/>
              </a:lnSpc>
              <a:spcBef>
                <a:spcPts val="700"/>
              </a:spcBef>
              <a:spcAft>
                <a:spcPts val="0"/>
              </a:spcAft>
              <a:buClr>
                <a:srgbClr val="000000"/>
              </a:buClr>
              <a:buSzPts val="3200"/>
              <a:buFont typeface="Arial"/>
              <a:buChar char="•"/>
            </a:pPr>
            <a:r>
              <a:rPr lang="en-US" sz="3200">
                <a:solidFill>
                  <a:srgbClr val="000000"/>
                </a:solidFill>
              </a:rPr>
              <a:t>90% of K</a:t>
            </a:r>
            <a:r>
              <a:rPr baseline="30000" lang="en-US" sz="2800"/>
              <a:t>+</a:t>
            </a:r>
            <a:r>
              <a:rPr lang="en-US" sz="3200">
                <a:solidFill>
                  <a:srgbClr val="000000"/>
                </a:solidFill>
              </a:rPr>
              <a:t> in glomerular filtrate is reabsorbed by the PCT</a:t>
            </a:r>
            <a:endParaRPr/>
          </a:p>
          <a:p>
            <a:pPr indent="-285750" lvl="1" marL="742950" rtl="0" algn="l">
              <a:lnSpc>
                <a:spcPct val="90000"/>
              </a:lnSpc>
              <a:spcBef>
                <a:spcPts val="0"/>
              </a:spcBef>
              <a:spcAft>
                <a:spcPts val="0"/>
              </a:spcAft>
              <a:buClr>
                <a:srgbClr val="000000"/>
              </a:buClr>
              <a:buSzPts val="2800"/>
              <a:buFont typeface="Arial"/>
              <a:buChar char="–"/>
            </a:pPr>
            <a:r>
              <a:rPr lang="en-US" sz="2800">
                <a:solidFill>
                  <a:srgbClr val="000000"/>
                </a:solidFill>
              </a:rPr>
              <a:t>rest excreted in urine</a:t>
            </a:r>
            <a:endParaRPr/>
          </a:p>
          <a:p>
            <a:pPr indent="-107950" lvl="1" marL="742950" rtl="0" algn="l">
              <a:lnSpc>
                <a:spcPct val="90000"/>
              </a:lnSpc>
              <a:spcBef>
                <a:spcPts val="0"/>
              </a:spcBef>
              <a:spcAft>
                <a:spcPts val="0"/>
              </a:spcAft>
              <a:buClr>
                <a:srgbClr val="000000"/>
              </a:buClr>
              <a:buSzPts val="2800"/>
              <a:buFont typeface="Arial"/>
              <a:buNone/>
            </a:pPr>
            <a:r>
              <a:t/>
            </a:r>
            <a:endParaRPr sz="2800">
              <a:solidFill>
                <a:srgbClr val="000000"/>
              </a:solidFill>
            </a:endParaRPr>
          </a:p>
          <a:p>
            <a:pPr indent="-342900" lvl="0" marL="342900" rtl="0" algn="l">
              <a:lnSpc>
                <a:spcPct val="90000"/>
              </a:lnSpc>
              <a:spcBef>
                <a:spcPts val="700"/>
              </a:spcBef>
              <a:spcAft>
                <a:spcPts val="0"/>
              </a:spcAft>
              <a:buClr>
                <a:srgbClr val="000000"/>
              </a:buClr>
              <a:buSzPts val="3200"/>
              <a:buFont typeface="Arial"/>
              <a:buChar char="•"/>
            </a:pPr>
            <a:r>
              <a:rPr lang="en-US" sz="3200">
                <a:solidFill>
                  <a:srgbClr val="000000"/>
                </a:solidFill>
              </a:rPr>
              <a:t>DCT and cortical portion of collecting duct secrete K</a:t>
            </a:r>
            <a:r>
              <a:rPr baseline="30000" lang="en-US" sz="2800"/>
              <a:t>+</a:t>
            </a:r>
            <a:r>
              <a:rPr lang="en-US" sz="3200">
                <a:solidFill>
                  <a:srgbClr val="000000"/>
                </a:solidFill>
              </a:rPr>
              <a:t> in response to blood levels</a:t>
            </a:r>
            <a:endParaRPr/>
          </a:p>
          <a:p>
            <a:pPr indent="-139700" lvl="0" marL="342900" rtl="0" algn="l">
              <a:lnSpc>
                <a:spcPct val="90000"/>
              </a:lnSpc>
              <a:spcBef>
                <a:spcPts val="700"/>
              </a:spcBef>
              <a:spcAft>
                <a:spcPts val="0"/>
              </a:spcAft>
              <a:buClr>
                <a:srgbClr val="000000"/>
              </a:buClr>
              <a:buSzPts val="3200"/>
              <a:buFont typeface="Arial"/>
              <a:buNone/>
            </a:pPr>
            <a:r>
              <a:t/>
            </a:r>
            <a:endParaRPr sz="3200">
              <a:solidFill>
                <a:srgbClr val="000000"/>
              </a:solidFill>
            </a:endParaRPr>
          </a:p>
          <a:p>
            <a:pPr indent="-342900" lvl="0" marL="342900" rtl="0" algn="l">
              <a:lnSpc>
                <a:spcPct val="90000"/>
              </a:lnSpc>
              <a:spcBef>
                <a:spcPts val="700"/>
              </a:spcBef>
              <a:spcAft>
                <a:spcPts val="0"/>
              </a:spcAft>
              <a:buClr>
                <a:srgbClr val="000000"/>
              </a:buClr>
              <a:buSzPts val="3200"/>
              <a:buFont typeface="Arial"/>
              <a:buChar char="•"/>
            </a:pPr>
            <a:r>
              <a:rPr lang="en-US" sz="3200">
                <a:solidFill>
                  <a:srgbClr val="000000"/>
                </a:solidFill>
              </a:rPr>
              <a:t>Aldosterone stimulates renal secretion of K</a:t>
            </a:r>
            <a:r>
              <a:rPr baseline="30000" lang="en-US" sz="2800"/>
              <a: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0"/>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432" name="Google Shape;432;p50"/>
          <p:cNvSpPr txBox="1"/>
          <p:nvPr/>
        </p:nvSpPr>
        <p:spPr>
          <a:xfrm>
            <a:off x="45719" y="44308"/>
            <a:ext cx="9052562" cy="60988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Secretion and Effects of Aldosterone</a:t>
            </a:r>
            <a:endParaRPr b="0" i="0" sz="1400" u="none" cap="none" strike="noStrike">
              <a:solidFill>
                <a:srgbClr val="000000"/>
              </a:solidFill>
              <a:latin typeface="Arial"/>
              <a:ea typeface="Arial"/>
              <a:cs typeface="Arial"/>
              <a:sym typeface="Arial"/>
            </a:endParaRPr>
          </a:p>
        </p:txBody>
      </p:sp>
      <p:sp>
        <p:nvSpPr>
          <p:cNvPr id="433" name="Google Shape;433;p50"/>
          <p:cNvSpPr txBox="1"/>
          <p:nvPr/>
        </p:nvSpPr>
        <p:spPr>
          <a:xfrm>
            <a:off x="807719" y="6292850"/>
            <a:ext cx="1661162"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24.8</a:t>
            </a:r>
            <a:endParaRPr b="0" i="0" sz="1400" u="none" cap="none" strike="noStrike">
              <a:solidFill>
                <a:srgbClr val="000000"/>
              </a:solidFill>
              <a:latin typeface="Arial"/>
              <a:ea typeface="Arial"/>
              <a:cs typeface="Arial"/>
              <a:sym typeface="Arial"/>
            </a:endParaRPr>
          </a:p>
        </p:txBody>
      </p:sp>
      <p:pic>
        <p:nvPicPr>
          <p:cNvPr descr="sal25693_24_08" id="434" name="Google Shape;434;p50"/>
          <p:cNvPicPr preferRelativeResize="0"/>
          <p:nvPr/>
        </p:nvPicPr>
        <p:blipFill rotWithShape="1">
          <a:blip r:embed="rId3">
            <a:alphaModFix/>
          </a:blip>
          <a:srcRect b="0" l="0" r="0" t="0"/>
          <a:stretch/>
        </p:blipFill>
        <p:spPr>
          <a:xfrm>
            <a:off x="2525712" y="806450"/>
            <a:ext cx="4075113" cy="5995988"/>
          </a:xfrm>
          <a:prstGeom prst="rect">
            <a:avLst/>
          </a:prstGeom>
          <a:noFill/>
          <a:ln>
            <a:noFill/>
          </a:ln>
        </p:spPr>
      </p:pic>
      <p:sp>
        <p:nvSpPr>
          <p:cNvPr id="435" name="Google Shape;435;p50"/>
          <p:cNvSpPr txBox="1"/>
          <p:nvPr/>
        </p:nvSpPr>
        <p:spPr>
          <a:xfrm>
            <a:off x="3113087" y="842962"/>
            <a:ext cx="70486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Hypotension</a:t>
            </a:r>
            <a:endParaRPr b="0" i="0" sz="1400" u="none" cap="none" strike="noStrike">
              <a:solidFill>
                <a:srgbClr val="000000"/>
              </a:solidFill>
              <a:latin typeface="Arial"/>
              <a:ea typeface="Arial"/>
              <a:cs typeface="Arial"/>
              <a:sym typeface="Arial"/>
            </a:endParaRPr>
          </a:p>
        </p:txBody>
      </p:sp>
      <p:sp>
        <p:nvSpPr>
          <p:cNvPr id="436" name="Google Shape;436;p50"/>
          <p:cNvSpPr txBox="1"/>
          <p:nvPr/>
        </p:nvSpPr>
        <p:spPr>
          <a:xfrm>
            <a:off x="3422650" y="979487"/>
            <a:ext cx="226529" cy="14497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a:t>
            </a:r>
            <a:r>
              <a:rPr b="1" baseline="-25000" i="0" lang="en-US" sz="900" u="none" cap="none" strike="noStrike">
                <a:solidFill>
                  <a:srgbClr val="000000"/>
                </a:solidFill>
                <a:latin typeface="Arial"/>
                <a:ea typeface="Arial"/>
                <a:cs typeface="Arial"/>
                <a:sym typeface="Arial"/>
              </a:rPr>
              <a:t>2</a:t>
            </a:r>
            <a:r>
              <a:rPr b="1" i="0" lang="en-US" sz="9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437" name="Google Shape;437;p50"/>
          <p:cNvSpPr txBox="1"/>
          <p:nvPr/>
        </p:nvSpPr>
        <p:spPr>
          <a:xfrm>
            <a:off x="5043487" y="858837"/>
            <a:ext cx="75609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Hyperkalemia</a:t>
            </a:r>
            <a:endParaRPr b="0" i="0" sz="1400" u="none" cap="none" strike="noStrike">
              <a:solidFill>
                <a:srgbClr val="000000"/>
              </a:solidFill>
              <a:latin typeface="Arial"/>
              <a:ea typeface="Arial"/>
              <a:cs typeface="Arial"/>
              <a:sym typeface="Arial"/>
            </a:endParaRPr>
          </a:p>
        </p:txBody>
      </p:sp>
      <p:sp>
        <p:nvSpPr>
          <p:cNvPr id="438" name="Google Shape;438;p50"/>
          <p:cNvSpPr txBox="1"/>
          <p:nvPr/>
        </p:nvSpPr>
        <p:spPr>
          <a:xfrm>
            <a:off x="5368925" y="996950"/>
            <a:ext cx="13974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K</a:t>
            </a:r>
            <a:r>
              <a:rPr b="1" baseline="30000" i="0" lang="en-US" sz="9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39" name="Google Shape;439;p50"/>
          <p:cNvSpPr txBox="1"/>
          <p:nvPr/>
        </p:nvSpPr>
        <p:spPr>
          <a:xfrm>
            <a:off x="4110037" y="842962"/>
            <a:ext cx="77490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Hyponatremia</a:t>
            </a:r>
            <a:endParaRPr b="0" i="0" sz="1400" u="none" cap="none" strike="noStrike">
              <a:solidFill>
                <a:srgbClr val="000000"/>
              </a:solidFill>
              <a:latin typeface="Arial"/>
              <a:ea typeface="Arial"/>
              <a:cs typeface="Arial"/>
              <a:sym typeface="Arial"/>
            </a:endParaRPr>
          </a:p>
        </p:txBody>
      </p:sp>
      <p:sp>
        <p:nvSpPr>
          <p:cNvPr id="440" name="Google Shape;440;p50"/>
          <p:cNvSpPr txBox="1"/>
          <p:nvPr/>
        </p:nvSpPr>
        <p:spPr>
          <a:xfrm>
            <a:off x="4381500" y="979487"/>
            <a:ext cx="26682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  Na</a:t>
            </a:r>
            <a:r>
              <a:rPr b="1" baseline="30000" i="0" lang="en-US" sz="9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41" name="Google Shape;441;p50"/>
          <p:cNvSpPr txBox="1"/>
          <p:nvPr/>
        </p:nvSpPr>
        <p:spPr>
          <a:xfrm>
            <a:off x="5972175" y="979487"/>
            <a:ext cx="13974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K</a:t>
            </a:r>
            <a:r>
              <a:rPr b="1" baseline="30000" i="0" lang="en-US" sz="9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42" name="Google Shape;442;p50"/>
          <p:cNvSpPr txBox="1"/>
          <p:nvPr/>
        </p:nvSpPr>
        <p:spPr>
          <a:xfrm>
            <a:off x="3309937" y="1928812"/>
            <a:ext cx="33020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Renin</a:t>
            </a:r>
            <a:endParaRPr b="0" i="0" sz="1400" u="none" cap="none" strike="noStrike">
              <a:solidFill>
                <a:srgbClr val="000000"/>
              </a:solidFill>
              <a:latin typeface="Arial"/>
              <a:ea typeface="Arial"/>
              <a:cs typeface="Arial"/>
              <a:sym typeface="Arial"/>
            </a:endParaRPr>
          </a:p>
        </p:txBody>
      </p:sp>
      <p:sp>
        <p:nvSpPr>
          <p:cNvPr id="443" name="Google Shape;443;p50"/>
          <p:cNvSpPr txBox="1"/>
          <p:nvPr/>
        </p:nvSpPr>
        <p:spPr>
          <a:xfrm>
            <a:off x="2987675" y="2586037"/>
            <a:ext cx="67305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Angiotensin</a:t>
            </a:r>
            <a:endParaRPr b="0" i="0" sz="1400" u="none" cap="none" strike="noStrike">
              <a:solidFill>
                <a:srgbClr val="000000"/>
              </a:solidFill>
              <a:latin typeface="Arial"/>
              <a:ea typeface="Arial"/>
              <a:cs typeface="Arial"/>
              <a:sym typeface="Arial"/>
            </a:endParaRPr>
          </a:p>
        </p:txBody>
      </p:sp>
      <p:sp>
        <p:nvSpPr>
          <p:cNvPr id="444" name="Google Shape;444;p50"/>
          <p:cNvSpPr txBox="1"/>
          <p:nvPr/>
        </p:nvSpPr>
        <p:spPr>
          <a:xfrm>
            <a:off x="4089537" y="2946400"/>
            <a:ext cx="825861" cy="50426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Stimulates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adrenal cortex</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to secrete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aldosterone</a:t>
            </a:r>
            <a:endParaRPr b="0" i="0" sz="1400" u="none" cap="none" strike="noStrike">
              <a:solidFill>
                <a:srgbClr val="000000"/>
              </a:solidFill>
              <a:latin typeface="Arial"/>
              <a:ea typeface="Arial"/>
              <a:cs typeface="Arial"/>
              <a:sym typeface="Arial"/>
            </a:endParaRPr>
          </a:p>
        </p:txBody>
      </p:sp>
      <p:sp>
        <p:nvSpPr>
          <p:cNvPr id="445" name="Google Shape;445;p50"/>
          <p:cNvSpPr txBox="1"/>
          <p:nvPr/>
        </p:nvSpPr>
        <p:spPr>
          <a:xfrm>
            <a:off x="5981893" y="3060700"/>
            <a:ext cx="539999" cy="37726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Negative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feedback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loop</a:t>
            </a:r>
            <a:endParaRPr b="0" i="0" sz="1400" u="none" cap="none" strike="noStrike">
              <a:solidFill>
                <a:srgbClr val="000000"/>
              </a:solidFill>
              <a:latin typeface="Arial"/>
              <a:ea typeface="Arial"/>
              <a:cs typeface="Arial"/>
              <a:sym typeface="Arial"/>
            </a:endParaRPr>
          </a:p>
        </p:txBody>
      </p:sp>
      <p:sp>
        <p:nvSpPr>
          <p:cNvPr id="446" name="Google Shape;446;p50"/>
          <p:cNvSpPr txBox="1"/>
          <p:nvPr/>
        </p:nvSpPr>
        <p:spPr>
          <a:xfrm>
            <a:off x="4070500" y="4125912"/>
            <a:ext cx="927435" cy="25026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Stimulates renal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tubules</a:t>
            </a:r>
            <a:endParaRPr b="0" i="0" sz="1400" u="none" cap="none" strike="noStrike">
              <a:solidFill>
                <a:srgbClr val="000000"/>
              </a:solidFill>
              <a:latin typeface="Arial"/>
              <a:ea typeface="Arial"/>
              <a:cs typeface="Arial"/>
              <a:sym typeface="Arial"/>
            </a:endParaRPr>
          </a:p>
        </p:txBody>
      </p:sp>
      <p:sp>
        <p:nvSpPr>
          <p:cNvPr id="447" name="Google Shape;447;p50"/>
          <p:cNvSpPr txBox="1"/>
          <p:nvPr/>
        </p:nvSpPr>
        <p:spPr>
          <a:xfrm>
            <a:off x="3018415" y="4756150"/>
            <a:ext cx="783705" cy="25026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Increases Na</a:t>
            </a:r>
            <a:r>
              <a:rPr b="1" baseline="30000" i="0" lang="en-US" sz="900" u="none" cap="none" strike="noStrike">
                <a:solidFill>
                  <a:srgbClr val="000000"/>
                </a:solidFill>
                <a:latin typeface="Arial"/>
                <a:ea typeface="Arial"/>
                <a:cs typeface="Arial"/>
                <a:sym typeface="Arial"/>
              </a:rPr>
              <a:t>+</a:t>
            </a:r>
            <a:endParaRPr b="0" baseline="3000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reabsorption</a:t>
            </a:r>
            <a:endParaRPr b="0" i="0" sz="1400" u="none" cap="none" strike="noStrike">
              <a:solidFill>
                <a:srgbClr val="000000"/>
              </a:solidFill>
              <a:latin typeface="Arial"/>
              <a:ea typeface="Arial"/>
              <a:cs typeface="Arial"/>
              <a:sym typeface="Arial"/>
            </a:endParaRPr>
          </a:p>
        </p:txBody>
      </p:sp>
      <p:sp>
        <p:nvSpPr>
          <p:cNvPr id="448" name="Google Shape;448;p50"/>
          <p:cNvSpPr txBox="1"/>
          <p:nvPr/>
        </p:nvSpPr>
        <p:spPr>
          <a:xfrm>
            <a:off x="5344136" y="4756150"/>
            <a:ext cx="720137" cy="25026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Increases K</a:t>
            </a:r>
            <a:r>
              <a:rPr b="1" baseline="30000" i="0" lang="en-US" sz="900" u="none" cap="none" strike="noStrike">
                <a:solidFill>
                  <a:srgbClr val="000000"/>
                </a:solidFill>
                <a:latin typeface="Arial"/>
                <a:ea typeface="Arial"/>
                <a:cs typeface="Arial"/>
                <a:sym typeface="Arial"/>
              </a:rPr>
              <a:t>+</a:t>
            </a:r>
            <a:endParaRPr b="0" baseline="3000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secretion</a:t>
            </a:r>
            <a:endParaRPr b="0" i="0" sz="1400" u="none" cap="none" strike="noStrike">
              <a:solidFill>
                <a:srgbClr val="000000"/>
              </a:solidFill>
              <a:latin typeface="Arial"/>
              <a:ea typeface="Arial"/>
              <a:cs typeface="Arial"/>
              <a:sym typeface="Arial"/>
            </a:endParaRPr>
          </a:p>
        </p:txBody>
      </p:sp>
      <p:sp>
        <p:nvSpPr>
          <p:cNvPr id="449" name="Google Shape;449;p50"/>
          <p:cNvSpPr txBox="1"/>
          <p:nvPr/>
        </p:nvSpPr>
        <p:spPr>
          <a:xfrm>
            <a:off x="2913600" y="5373687"/>
            <a:ext cx="906023" cy="27197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Less Na</a:t>
            </a:r>
            <a:r>
              <a:rPr b="1" baseline="30000" i="0" lang="en-US" sz="900" u="none" cap="none" strike="noStrike">
                <a:solidFill>
                  <a:srgbClr val="000000"/>
                </a:solidFill>
                <a:latin typeface="Arial"/>
                <a:ea typeface="Arial"/>
                <a:cs typeface="Arial"/>
                <a:sym typeface="Arial"/>
              </a:rPr>
              <a:t>+</a:t>
            </a:r>
            <a:endParaRPr b="0" baseline="3000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and H</a:t>
            </a:r>
            <a:r>
              <a:rPr b="1" baseline="-25000" i="0" lang="en-US" sz="900" u="none" cap="none" strike="noStrike">
                <a:solidFill>
                  <a:srgbClr val="000000"/>
                </a:solidFill>
                <a:latin typeface="Arial"/>
                <a:ea typeface="Arial"/>
                <a:cs typeface="Arial"/>
                <a:sym typeface="Arial"/>
              </a:rPr>
              <a:t>2</a:t>
            </a:r>
            <a:r>
              <a:rPr b="1" i="0" lang="en-US" sz="900" u="none" cap="none" strike="noStrike">
                <a:solidFill>
                  <a:srgbClr val="000000"/>
                </a:solidFill>
                <a:latin typeface="Arial"/>
                <a:ea typeface="Arial"/>
                <a:cs typeface="Arial"/>
                <a:sym typeface="Arial"/>
              </a:rPr>
              <a:t>O in urine</a:t>
            </a:r>
            <a:endParaRPr b="0" i="0" sz="1400" u="none" cap="none" strike="noStrike">
              <a:solidFill>
                <a:srgbClr val="000000"/>
              </a:solidFill>
              <a:latin typeface="Arial"/>
              <a:ea typeface="Arial"/>
              <a:cs typeface="Arial"/>
              <a:sym typeface="Arial"/>
            </a:endParaRPr>
          </a:p>
        </p:txBody>
      </p:sp>
      <p:sp>
        <p:nvSpPr>
          <p:cNvPr id="450" name="Google Shape;450;p50"/>
          <p:cNvSpPr txBox="1"/>
          <p:nvPr/>
        </p:nvSpPr>
        <p:spPr>
          <a:xfrm>
            <a:off x="5452279" y="5418137"/>
            <a:ext cx="465752" cy="25026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More K</a:t>
            </a:r>
            <a:r>
              <a:rPr b="1" baseline="30000" i="0" lang="en-US" sz="900" u="none" cap="none" strike="noStrike">
                <a:solidFill>
                  <a:srgbClr val="000000"/>
                </a:solidFill>
                <a:latin typeface="Arial"/>
                <a:ea typeface="Arial"/>
                <a:cs typeface="Arial"/>
                <a:sym typeface="Arial"/>
              </a:rPr>
              <a:t>+</a:t>
            </a:r>
            <a:endParaRPr b="0" baseline="3000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 urine</a:t>
            </a:r>
            <a:endParaRPr b="0" i="0" sz="1400" u="none" cap="none" strike="noStrike">
              <a:solidFill>
                <a:srgbClr val="000000"/>
              </a:solidFill>
              <a:latin typeface="Arial"/>
              <a:ea typeface="Arial"/>
              <a:cs typeface="Arial"/>
              <a:sym typeface="Arial"/>
            </a:endParaRPr>
          </a:p>
        </p:txBody>
      </p:sp>
      <p:sp>
        <p:nvSpPr>
          <p:cNvPr id="451" name="Google Shape;451;p50"/>
          <p:cNvSpPr txBox="1"/>
          <p:nvPr/>
        </p:nvSpPr>
        <p:spPr>
          <a:xfrm>
            <a:off x="2883143" y="6057900"/>
            <a:ext cx="1060599" cy="50426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Supports existing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fluid volume and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Na</a:t>
            </a:r>
            <a:r>
              <a:rPr b="1" baseline="30000" i="0" lang="en-US" sz="900" u="none" cap="none" strike="noStrike">
                <a:solidFill>
                  <a:srgbClr val="000000"/>
                </a:solidFill>
                <a:latin typeface="Arial"/>
                <a:ea typeface="Arial"/>
                <a:cs typeface="Arial"/>
                <a:sym typeface="Arial"/>
              </a:rPr>
              <a:t>+</a:t>
            </a:r>
            <a:r>
              <a:rPr b="1" i="0" lang="en-US" sz="900" u="none" cap="none" strike="noStrike">
                <a:solidFill>
                  <a:srgbClr val="000000"/>
                </a:solidFill>
                <a:latin typeface="Arial"/>
                <a:ea typeface="Arial"/>
                <a:cs typeface="Arial"/>
                <a:sym typeface="Arial"/>
              </a:rPr>
              <a:t>  concentration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pending oral intake</a:t>
            </a:r>
            <a:endParaRPr b="0" i="0" sz="1400" u="none" cap="none" strike="noStrike">
              <a:solidFill>
                <a:srgbClr val="000000"/>
              </a:solidFill>
              <a:latin typeface="Arial"/>
              <a:ea typeface="Arial"/>
              <a:cs typeface="Arial"/>
              <a:sym typeface="Arial"/>
            </a:endParaRPr>
          </a:p>
        </p:txBody>
      </p:sp>
      <p:sp>
        <p:nvSpPr>
          <p:cNvPr id="452" name="Google Shape;452;p50"/>
          <p:cNvSpPr txBox="1"/>
          <p:nvPr/>
        </p:nvSpPr>
        <p:spPr>
          <a:xfrm>
            <a:off x="2196782" y="501650"/>
            <a:ext cx="4718686" cy="20241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1"/>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458" name="Google Shape;458;p51"/>
          <p:cNvSpPr txBox="1"/>
          <p:nvPr>
            <p:ph idx="4294967295" type="title"/>
          </p:nvPr>
        </p:nvSpPr>
        <p:spPr>
          <a:xfrm>
            <a:off x="-1" y="152400"/>
            <a:ext cx="9144002" cy="9906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Potassium - Imbalances</a:t>
            </a:r>
            <a:endParaRPr/>
          </a:p>
        </p:txBody>
      </p:sp>
      <p:sp>
        <p:nvSpPr>
          <p:cNvPr id="459" name="Google Shape;459;p51"/>
          <p:cNvSpPr txBox="1"/>
          <p:nvPr>
            <p:ph idx="4294967295" type="body"/>
          </p:nvPr>
        </p:nvSpPr>
        <p:spPr>
          <a:xfrm>
            <a:off x="304800" y="1143000"/>
            <a:ext cx="8839200" cy="57150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lang="en-US">
                <a:solidFill>
                  <a:srgbClr val="000000"/>
                </a:solidFill>
              </a:rPr>
              <a:t>most dangerous imbalances of electrolytes</a:t>
            </a:r>
            <a:endParaRPr/>
          </a:p>
          <a:p>
            <a:pPr indent="-190500" lvl="0" marL="342900" rtl="0" algn="l">
              <a:lnSpc>
                <a:spcPct val="90000"/>
              </a:lnSpc>
              <a:spcBef>
                <a:spcPts val="700"/>
              </a:spcBef>
              <a:spcAft>
                <a:spcPts val="0"/>
              </a:spcAft>
              <a:buClr>
                <a:srgbClr val="000000"/>
              </a:buClr>
              <a:buSzPts val="2400"/>
              <a:buFont typeface="Arial"/>
              <a:buNone/>
            </a:pPr>
            <a:r>
              <a:t/>
            </a:r>
            <a:endParaRPr>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hyperkalemia </a:t>
            </a:r>
            <a:r>
              <a:rPr b="0" lang="en-US"/>
              <a:t>- effects depend on whether the potassium concentration rises quickly or slowly</a:t>
            </a:r>
            <a:endParaRPr b="0"/>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greater than 5.5 mEq/L</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if concentration rises quickly, (crush injury) the sudden increase in extracellular K</a:t>
            </a:r>
            <a:r>
              <a:rPr baseline="30000" lang="en-US"/>
              <a:t>+</a:t>
            </a:r>
            <a:r>
              <a:rPr lang="en-US" sz="2000">
                <a:solidFill>
                  <a:srgbClr val="000000"/>
                </a:solidFill>
              </a:rPr>
              <a:t> makes nerve and muscle cells abnormally excitable </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slow onset, inactivates voltage-regulated Na</a:t>
            </a:r>
            <a:r>
              <a:rPr baseline="30000" lang="en-US" sz="1800"/>
              <a:t>+</a:t>
            </a:r>
            <a:r>
              <a:rPr lang="en-US" sz="2000">
                <a:solidFill>
                  <a:srgbClr val="000000"/>
                </a:solidFill>
              </a:rPr>
              <a:t> channels, nerve and muscle cells become less excitable </a:t>
            </a:r>
            <a:endParaRPr/>
          </a:p>
          <a:p>
            <a:pPr indent="-228600" lvl="2" marL="1143000" rtl="0" algn="l">
              <a:lnSpc>
                <a:spcPct val="90000"/>
              </a:lnSpc>
              <a:spcBef>
                <a:spcPts val="0"/>
              </a:spcBef>
              <a:spcAft>
                <a:spcPts val="0"/>
              </a:spcAft>
              <a:buClr>
                <a:srgbClr val="000000"/>
              </a:buClr>
              <a:buSzPts val="1800"/>
              <a:buFont typeface="Arial"/>
              <a:buChar char="•"/>
            </a:pPr>
            <a:r>
              <a:rPr lang="en-US" sz="1800">
                <a:solidFill>
                  <a:srgbClr val="000000"/>
                </a:solidFill>
              </a:rPr>
              <a:t>can produce cardiac arrest</a:t>
            </a:r>
            <a:endParaRPr/>
          </a:p>
          <a:p>
            <a:pPr indent="-114300" lvl="2" marL="1143000" rtl="0" algn="l">
              <a:lnSpc>
                <a:spcPct val="90000"/>
              </a:lnSpc>
              <a:spcBef>
                <a:spcPts val="0"/>
              </a:spcBef>
              <a:spcAft>
                <a:spcPts val="0"/>
              </a:spcAft>
              <a:buClr>
                <a:srgbClr val="000000"/>
              </a:buClr>
              <a:buSzPts val="1800"/>
              <a:buFont typeface="Arial"/>
              <a:buNone/>
            </a:pPr>
            <a:r>
              <a:t/>
            </a:r>
            <a:endParaRPr sz="1800">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hypokalemia</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less than 3.5 mEq/L</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rarely results from dietary deficiency</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from sweating, chronic vomiting or diarrhea</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nerve and muscle cells less excitable</a:t>
            </a:r>
            <a:endParaRPr/>
          </a:p>
          <a:p>
            <a:pPr indent="-228600" lvl="2" marL="1143000" rtl="0" algn="l">
              <a:lnSpc>
                <a:spcPct val="90000"/>
              </a:lnSpc>
              <a:spcBef>
                <a:spcPts val="0"/>
              </a:spcBef>
              <a:spcAft>
                <a:spcPts val="0"/>
              </a:spcAft>
              <a:buClr>
                <a:srgbClr val="000000"/>
              </a:buClr>
              <a:buSzPts val="1800"/>
              <a:buFont typeface="Arial"/>
              <a:buChar char="•"/>
            </a:pPr>
            <a:r>
              <a:rPr lang="en-US" sz="1800">
                <a:solidFill>
                  <a:srgbClr val="000000"/>
                </a:solidFill>
              </a:rPr>
              <a:t>muscle weakness, loss of muscle tone, decreased reflexes,                  and arrhythmias from irregular electrical activity in the heart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descr="sal25693_24_09" id="464" name="Google Shape;464;p52"/>
          <p:cNvPicPr preferRelativeResize="0"/>
          <p:nvPr/>
        </p:nvPicPr>
        <p:blipFill rotWithShape="1">
          <a:blip r:embed="rId3">
            <a:alphaModFix/>
          </a:blip>
          <a:srcRect b="0" l="0" r="0" t="0"/>
          <a:stretch/>
        </p:blipFill>
        <p:spPr>
          <a:xfrm>
            <a:off x="781050" y="893762"/>
            <a:ext cx="7483475" cy="5757863"/>
          </a:xfrm>
          <a:prstGeom prst="rect">
            <a:avLst/>
          </a:prstGeom>
          <a:noFill/>
          <a:ln>
            <a:noFill/>
          </a:ln>
        </p:spPr>
      </p:pic>
      <p:sp>
        <p:nvSpPr>
          <p:cNvPr id="465" name="Google Shape;465;p52"/>
          <p:cNvSpPr txBox="1"/>
          <p:nvPr/>
        </p:nvSpPr>
        <p:spPr>
          <a:xfrm>
            <a:off x="2660650" y="3086100"/>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K</a:t>
            </a:r>
            <a:r>
              <a:rPr b="1" baseline="30000"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66" name="Google Shape;466;p52"/>
          <p:cNvSpPr txBox="1"/>
          <p:nvPr/>
        </p:nvSpPr>
        <p:spPr>
          <a:xfrm>
            <a:off x="5510212" y="1301750"/>
            <a:ext cx="17080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mV</a:t>
            </a:r>
            <a:endParaRPr b="0" i="0" sz="1400" u="none" cap="none" strike="noStrike">
              <a:solidFill>
                <a:srgbClr val="000000"/>
              </a:solidFill>
              <a:latin typeface="Arial"/>
              <a:ea typeface="Arial"/>
              <a:cs typeface="Arial"/>
              <a:sym typeface="Arial"/>
            </a:endParaRPr>
          </a:p>
        </p:txBody>
      </p:sp>
      <p:sp>
        <p:nvSpPr>
          <p:cNvPr id="467" name="Google Shape;467;p52"/>
          <p:cNvSpPr txBox="1"/>
          <p:nvPr/>
        </p:nvSpPr>
        <p:spPr>
          <a:xfrm>
            <a:off x="5654675" y="1095375"/>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68" name="Google Shape;468;p52"/>
          <p:cNvSpPr txBox="1"/>
          <p:nvPr/>
        </p:nvSpPr>
        <p:spPr>
          <a:xfrm>
            <a:off x="5656262" y="1485900"/>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69" name="Google Shape;469;p52"/>
          <p:cNvSpPr txBox="1"/>
          <p:nvPr/>
        </p:nvSpPr>
        <p:spPr>
          <a:xfrm>
            <a:off x="3203575" y="2908300"/>
            <a:ext cx="17080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mV</a:t>
            </a:r>
            <a:endParaRPr b="0" i="0" sz="1400" u="none" cap="none" strike="noStrike">
              <a:solidFill>
                <a:srgbClr val="000000"/>
              </a:solidFill>
              <a:latin typeface="Arial"/>
              <a:ea typeface="Arial"/>
              <a:cs typeface="Arial"/>
              <a:sym typeface="Arial"/>
            </a:endParaRPr>
          </a:p>
        </p:txBody>
      </p:sp>
      <p:sp>
        <p:nvSpPr>
          <p:cNvPr id="470" name="Google Shape;470;p52"/>
          <p:cNvSpPr txBox="1"/>
          <p:nvPr/>
        </p:nvSpPr>
        <p:spPr>
          <a:xfrm>
            <a:off x="3348037" y="2701925"/>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71" name="Google Shape;471;p52"/>
          <p:cNvSpPr txBox="1"/>
          <p:nvPr/>
        </p:nvSpPr>
        <p:spPr>
          <a:xfrm>
            <a:off x="3348037" y="309403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72" name="Google Shape;472;p52"/>
          <p:cNvSpPr txBox="1"/>
          <p:nvPr/>
        </p:nvSpPr>
        <p:spPr>
          <a:xfrm>
            <a:off x="5500687" y="4346575"/>
            <a:ext cx="17080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mV</a:t>
            </a:r>
            <a:endParaRPr b="0" i="0" sz="1400" u="none" cap="none" strike="noStrike">
              <a:solidFill>
                <a:srgbClr val="000000"/>
              </a:solidFill>
              <a:latin typeface="Arial"/>
              <a:ea typeface="Arial"/>
              <a:cs typeface="Arial"/>
              <a:sym typeface="Arial"/>
            </a:endParaRPr>
          </a:p>
        </p:txBody>
      </p:sp>
      <p:sp>
        <p:nvSpPr>
          <p:cNvPr id="473" name="Google Shape;473;p52"/>
          <p:cNvSpPr txBox="1"/>
          <p:nvPr/>
        </p:nvSpPr>
        <p:spPr>
          <a:xfrm>
            <a:off x="5641975" y="4140200"/>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74" name="Google Shape;474;p52"/>
          <p:cNvSpPr txBox="1"/>
          <p:nvPr/>
        </p:nvSpPr>
        <p:spPr>
          <a:xfrm>
            <a:off x="5645150" y="4529137"/>
            <a:ext cx="12700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75" name="Google Shape;475;p52"/>
          <p:cNvSpPr txBox="1"/>
          <p:nvPr/>
        </p:nvSpPr>
        <p:spPr>
          <a:xfrm>
            <a:off x="2043112" y="5207000"/>
            <a:ext cx="865288"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 Normokalemia</a:t>
            </a:r>
            <a:endParaRPr b="0" i="0" sz="1400" u="none" cap="none" strike="noStrike">
              <a:solidFill>
                <a:srgbClr val="000000"/>
              </a:solidFill>
              <a:latin typeface="Arial"/>
              <a:ea typeface="Arial"/>
              <a:cs typeface="Arial"/>
              <a:sym typeface="Arial"/>
            </a:endParaRPr>
          </a:p>
        </p:txBody>
      </p:sp>
      <p:sp>
        <p:nvSpPr>
          <p:cNvPr id="476" name="Google Shape;476;p52"/>
          <p:cNvSpPr txBox="1"/>
          <p:nvPr/>
        </p:nvSpPr>
        <p:spPr>
          <a:xfrm>
            <a:off x="4908550" y="3665537"/>
            <a:ext cx="83145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(b) Hyperkalemia</a:t>
            </a:r>
            <a:endParaRPr b="0" i="0" sz="1400" u="none" cap="none" strike="noStrike">
              <a:solidFill>
                <a:srgbClr val="000000"/>
              </a:solidFill>
              <a:latin typeface="Arial"/>
              <a:ea typeface="Arial"/>
              <a:cs typeface="Arial"/>
              <a:sym typeface="Arial"/>
            </a:endParaRPr>
          </a:p>
        </p:txBody>
      </p:sp>
      <p:sp>
        <p:nvSpPr>
          <p:cNvPr id="477" name="Google Shape;477;p52"/>
          <p:cNvSpPr txBox="1"/>
          <p:nvPr/>
        </p:nvSpPr>
        <p:spPr>
          <a:xfrm>
            <a:off x="4962525" y="6643687"/>
            <a:ext cx="79191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 Hypokalemia</a:t>
            </a:r>
            <a:endParaRPr b="0" i="0" sz="1400" u="none" cap="none" strike="noStrike">
              <a:solidFill>
                <a:srgbClr val="000000"/>
              </a:solidFill>
              <a:latin typeface="Arial"/>
              <a:ea typeface="Arial"/>
              <a:cs typeface="Arial"/>
              <a:sym typeface="Arial"/>
            </a:endParaRPr>
          </a:p>
        </p:txBody>
      </p:sp>
      <p:cxnSp>
        <p:nvCxnSpPr>
          <p:cNvPr id="478" name="Google Shape;478;p52"/>
          <p:cNvCxnSpPr/>
          <p:nvPr/>
        </p:nvCxnSpPr>
        <p:spPr>
          <a:xfrm flipH="1" rot="10800000">
            <a:off x="2716212" y="3211512"/>
            <a:ext cx="1589" cy="215901"/>
          </a:xfrm>
          <a:prstGeom prst="straightConnector1">
            <a:avLst/>
          </a:prstGeom>
          <a:noFill/>
          <a:ln cap="flat" cmpd="sng" w="9525">
            <a:solidFill>
              <a:srgbClr val="000000"/>
            </a:solidFill>
            <a:prstDash val="solid"/>
            <a:round/>
            <a:headEnd len="sm" w="sm" type="none"/>
            <a:tailEnd len="sm" w="sm" type="none"/>
          </a:ln>
        </p:spPr>
      </p:cxnSp>
      <p:sp>
        <p:nvSpPr>
          <p:cNvPr id="479" name="Google Shape;479;p52"/>
          <p:cNvSpPr txBox="1"/>
          <p:nvPr/>
        </p:nvSpPr>
        <p:spPr>
          <a:xfrm>
            <a:off x="3473450" y="2817812"/>
            <a:ext cx="23847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RMP</a:t>
            </a:r>
            <a:endParaRPr b="0" i="0" sz="1400" u="none" cap="none" strike="noStrike">
              <a:solidFill>
                <a:srgbClr val="000000"/>
              </a:solidFill>
              <a:latin typeface="Arial"/>
              <a:ea typeface="Arial"/>
              <a:cs typeface="Arial"/>
              <a:sym typeface="Arial"/>
            </a:endParaRPr>
          </a:p>
        </p:txBody>
      </p:sp>
      <p:sp>
        <p:nvSpPr>
          <p:cNvPr id="480" name="Google Shape;480;p52"/>
          <p:cNvSpPr txBox="1"/>
          <p:nvPr/>
        </p:nvSpPr>
        <p:spPr>
          <a:xfrm>
            <a:off x="862012" y="3455987"/>
            <a:ext cx="910350"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K</a:t>
            </a:r>
            <a:r>
              <a:rPr b="1" baseline="30000" i="0" lang="en-US" sz="800" u="none" cap="none" strike="noStrike">
                <a:solidFill>
                  <a:srgbClr val="000000"/>
                </a:solidFill>
                <a:latin typeface="Arial"/>
                <a:ea typeface="Arial"/>
                <a:cs typeface="Arial"/>
                <a:sym typeface="Arial"/>
              </a:rPr>
              <a:t>+</a:t>
            </a:r>
            <a:r>
              <a:rPr b="1" i="0" lang="en-US" sz="800" u="none" cap="none" strike="noStrike">
                <a:solidFill>
                  <a:srgbClr val="000000"/>
                </a:solidFill>
                <a:latin typeface="Arial"/>
                <a:ea typeface="Arial"/>
                <a:cs typeface="Arial"/>
                <a:sym typeface="Arial"/>
              </a:rPr>
              <a:t> concentrations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in equilibrium</a:t>
            </a:r>
            <a:endParaRPr b="0" i="0" sz="1400" u="none" cap="none" strike="noStrike">
              <a:solidFill>
                <a:srgbClr val="000000"/>
              </a:solidFill>
              <a:latin typeface="Arial"/>
              <a:ea typeface="Arial"/>
              <a:cs typeface="Arial"/>
              <a:sym typeface="Arial"/>
            </a:endParaRPr>
          </a:p>
        </p:txBody>
      </p:sp>
      <p:sp>
        <p:nvSpPr>
          <p:cNvPr id="481" name="Google Shape;481;p52"/>
          <p:cNvSpPr txBox="1"/>
          <p:nvPr/>
        </p:nvSpPr>
        <p:spPr>
          <a:xfrm>
            <a:off x="860425" y="3854450"/>
            <a:ext cx="989063"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Equal diffusion into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and out of cell</a:t>
            </a:r>
            <a:endParaRPr b="0" i="0" sz="1400" u="none" cap="none" strike="noStrike">
              <a:solidFill>
                <a:srgbClr val="000000"/>
              </a:solidFill>
              <a:latin typeface="Arial"/>
              <a:ea typeface="Arial"/>
              <a:cs typeface="Arial"/>
              <a:sym typeface="Arial"/>
            </a:endParaRPr>
          </a:p>
        </p:txBody>
      </p:sp>
      <p:sp>
        <p:nvSpPr>
          <p:cNvPr id="482" name="Google Shape;482;p52"/>
          <p:cNvSpPr txBox="1"/>
          <p:nvPr/>
        </p:nvSpPr>
        <p:spPr>
          <a:xfrm>
            <a:off x="865187" y="4232275"/>
            <a:ext cx="757933" cy="3395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Normal resting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membrane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potential (RMP)</a:t>
            </a:r>
            <a:endParaRPr b="0" i="0" sz="1400" u="none" cap="none" strike="noStrike">
              <a:solidFill>
                <a:srgbClr val="000000"/>
              </a:solidFill>
              <a:latin typeface="Arial"/>
              <a:ea typeface="Arial"/>
              <a:cs typeface="Arial"/>
              <a:sym typeface="Arial"/>
            </a:endParaRPr>
          </a:p>
        </p:txBody>
      </p:sp>
      <p:sp>
        <p:nvSpPr>
          <p:cNvPr id="483" name="Google Shape;483;p52"/>
          <p:cNvSpPr txBox="1"/>
          <p:nvPr/>
        </p:nvSpPr>
        <p:spPr>
          <a:xfrm>
            <a:off x="7108825" y="3095625"/>
            <a:ext cx="99531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Cells more excitable</a:t>
            </a:r>
            <a:endParaRPr b="0" i="0" sz="1400" u="none" cap="none" strike="noStrike">
              <a:solidFill>
                <a:srgbClr val="000000"/>
              </a:solidFill>
              <a:latin typeface="Arial"/>
              <a:ea typeface="Arial"/>
              <a:cs typeface="Arial"/>
              <a:sym typeface="Arial"/>
            </a:endParaRPr>
          </a:p>
        </p:txBody>
      </p:sp>
      <p:sp>
        <p:nvSpPr>
          <p:cNvPr id="484" name="Google Shape;484;p52"/>
          <p:cNvSpPr txBox="1"/>
          <p:nvPr/>
        </p:nvSpPr>
        <p:spPr>
          <a:xfrm>
            <a:off x="7108825" y="1930400"/>
            <a:ext cx="1085751"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Elevated extracellular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K</a:t>
            </a:r>
            <a:r>
              <a:rPr b="1" baseline="30000" i="0" lang="en-US" sz="800" u="none" cap="none" strike="noStrike">
                <a:solidFill>
                  <a:srgbClr val="000000"/>
                </a:solidFill>
                <a:latin typeface="Arial"/>
                <a:ea typeface="Arial"/>
                <a:cs typeface="Arial"/>
                <a:sym typeface="Arial"/>
              </a:rPr>
              <a:t>+</a:t>
            </a:r>
            <a:r>
              <a:rPr b="1" i="0" lang="en-US" sz="800" u="none" cap="none" strike="noStrike">
                <a:solidFill>
                  <a:srgbClr val="000000"/>
                </a:solidFill>
                <a:latin typeface="Arial"/>
                <a:ea typeface="Arial"/>
                <a:cs typeface="Arial"/>
                <a:sym typeface="Arial"/>
              </a:rPr>
              <a:t> concentration</a:t>
            </a:r>
            <a:endParaRPr b="0" i="0" sz="1400" u="none" cap="none" strike="noStrike">
              <a:solidFill>
                <a:srgbClr val="000000"/>
              </a:solidFill>
              <a:latin typeface="Arial"/>
              <a:ea typeface="Arial"/>
              <a:cs typeface="Arial"/>
              <a:sym typeface="Arial"/>
            </a:endParaRPr>
          </a:p>
        </p:txBody>
      </p:sp>
      <p:sp>
        <p:nvSpPr>
          <p:cNvPr id="485" name="Google Shape;485;p52"/>
          <p:cNvSpPr txBox="1"/>
          <p:nvPr/>
        </p:nvSpPr>
        <p:spPr>
          <a:xfrm>
            <a:off x="7108825" y="2317750"/>
            <a:ext cx="985474"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Less diffusion of K</a:t>
            </a:r>
            <a:r>
              <a:rPr b="1" baseline="30000" i="0" lang="en-US" sz="800" u="none" cap="none" strike="noStrike">
                <a:solidFill>
                  <a:srgbClr val="000000"/>
                </a:solidFill>
                <a:latin typeface="Arial"/>
                <a:ea typeface="Arial"/>
                <a:cs typeface="Arial"/>
                <a:sym typeface="Arial"/>
              </a:rPr>
              <a:t>+</a:t>
            </a:r>
            <a:endParaRPr b="0" baseline="3000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out of cell</a:t>
            </a:r>
            <a:endParaRPr b="0" i="0" sz="1400" u="none" cap="none" strike="noStrike">
              <a:solidFill>
                <a:srgbClr val="000000"/>
              </a:solidFill>
              <a:latin typeface="Arial"/>
              <a:ea typeface="Arial"/>
              <a:cs typeface="Arial"/>
              <a:sym typeface="Arial"/>
            </a:endParaRPr>
          </a:p>
        </p:txBody>
      </p:sp>
      <p:sp>
        <p:nvSpPr>
          <p:cNvPr id="486" name="Google Shape;486;p52"/>
          <p:cNvSpPr txBox="1"/>
          <p:nvPr/>
        </p:nvSpPr>
        <p:spPr>
          <a:xfrm>
            <a:off x="7108825" y="2706687"/>
            <a:ext cx="1028949"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Elevated RMP  (cells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partially depolarized)</a:t>
            </a:r>
            <a:endParaRPr b="0" i="0" sz="1400" u="none" cap="none" strike="noStrike">
              <a:solidFill>
                <a:srgbClr val="000000"/>
              </a:solidFill>
              <a:latin typeface="Arial"/>
              <a:ea typeface="Arial"/>
              <a:cs typeface="Arial"/>
              <a:sym typeface="Arial"/>
            </a:endParaRPr>
          </a:p>
        </p:txBody>
      </p:sp>
      <p:sp>
        <p:nvSpPr>
          <p:cNvPr id="487" name="Google Shape;487;p52"/>
          <p:cNvSpPr txBox="1"/>
          <p:nvPr/>
        </p:nvSpPr>
        <p:spPr>
          <a:xfrm>
            <a:off x="7123112" y="6097587"/>
            <a:ext cx="94461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Cells less excitable</a:t>
            </a:r>
            <a:endParaRPr b="0" i="0" sz="1400" u="none" cap="none" strike="noStrike">
              <a:solidFill>
                <a:srgbClr val="000000"/>
              </a:solidFill>
              <a:latin typeface="Arial"/>
              <a:ea typeface="Arial"/>
              <a:cs typeface="Arial"/>
              <a:sym typeface="Arial"/>
            </a:endParaRPr>
          </a:p>
        </p:txBody>
      </p:sp>
      <p:sp>
        <p:nvSpPr>
          <p:cNvPr id="488" name="Google Shape;488;p52"/>
          <p:cNvSpPr txBox="1"/>
          <p:nvPr/>
        </p:nvSpPr>
        <p:spPr>
          <a:xfrm>
            <a:off x="7118350" y="4933950"/>
            <a:ext cx="1096913"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Reduced extracellular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K</a:t>
            </a:r>
            <a:r>
              <a:rPr b="1" baseline="30000" i="0" lang="en-US" sz="800" u="none" cap="none" strike="noStrike">
                <a:solidFill>
                  <a:srgbClr val="000000"/>
                </a:solidFill>
                <a:latin typeface="Arial"/>
                <a:ea typeface="Arial"/>
                <a:cs typeface="Arial"/>
                <a:sym typeface="Arial"/>
              </a:rPr>
              <a:t>+</a:t>
            </a:r>
            <a:r>
              <a:rPr b="1" i="0" lang="en-US" sz="800" u="none" cap="none" strike="noStrike">
                <a:solidFill>
                  <a:srgbClr val="000000"/>
                </a:solidFill>
                <a:latin typeface="Arial"/>
                <a:ea typeface="Arial"/>
                <a:cs typeface="Arial"/>
                <a:sym typeface="Arial"/>
              </a:rPr>
              <a:t> concentration</a:t>
            </a:r>
            <a:endParaRPr b="0" i="0" sz="1400" u="none" cap="none" strike="noStrike">
              <a:solidFill>
                <a:srgbClr val="000000"/>
              </a:solidFill>
              <a:latin typeface="Arial"/>
              <a:ea typeface="Arial"/>
              <a:cs typeface="Arial"/>
              <a:sym typeface="Arial"/>
            </a:endParaRPr>
          </a:p>
        </p:txBody>
      </p:sp>
      <p:sp>
        <p:nvSpPr>
          <p:cNvPr id="489" name="Google Shape;489;p52"/>
          <p:cNvSpPr txBox="1"/>
          <p:nvPr/>
        </p:nvSpPr>
        <p:spPr>
          <a:xfrm>
            <a:off x="7123112" y="5321300"/>
            <a:ext cx="1011834"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Greater diffusion of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K</a:t>
            </a:r>
            <a:r>
              <a:rPr b="1" baseline="30000" i="0" lang="en-US" sz="800" u="none" cap="none" strike="noStrike">
                <a:solidFill>
                  <a:srgbClr val="000000"/>
                </a:solidFill>
                <a:latin typeface="Arial"/>
                <a:ea typeface="Arial"/>
                <a:cs typeface="Arial"/>
                <a:sym typeface="Arial"/>
              </a:rPr>
              <a:t>+</a:t>
            </a:r>
            <a:r>
              <a:rPr b="1" i="0" lang="en-US" sz="800" u="none" cap="none" strike="noStrike">
                <a:solidFill>
                  <a:srgbClr val="000000"/>
                </a:solidFill>
                <a:latin typeface="Arial"/>
                <a:ea typeface="Arial"/>
                <a:cs typeface="Arial"/>
                <a:sym typeface="Arial"/>
              </a:rPr>
              <a:t> out of cell</a:t>
            </a:r>
            <a:endParaRPr b="0" i="0" sz="1400" u="none" cap="none" strike="noStrike">
              <a:solidFill>
                <a:srgbClr val="000000"/>
              </a:solidFill>
              <a:latin typeface="Arial"/>
              <a:ea typeface="Arial"/>
              <a:cs typeface="Arial"/>
              <a:sym typeface="Arial"/>
            </a:endParaRPr>
          </a:p>
        </p:txBody>
      </p:sp>
      <p:sp>
        <p:nvSpPr>
          <p:cNvPr id="490" name="Google Shape;490;p52"/>
          <p:cNvSpPr txBox="1"/>
          <p:nvPr/>
        </p:nvSpPr>
        <p:spPr>
          <a:xfrm>
            <a:off x="7123112" y="5710237"/>
            <a:ext cx="1038424"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Reduced RMP  (cells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hyperpolarized)</a:t>
            </a:r>
            <a:endParaRPr b="0" i="0" sz="1400" u="none" cap="none" strike="noStrike">
              <a:solidFill>
                <a:srgbClr val="000000"/>
              </a:solidFill>
              <a:latin typeface="Arial"/>
              <a:ea typeface="Arial"/>
              <a:cs typeface="Arial"/>
              <a:sym typeface="Arial"/>
            </a:endParaRPr>
          </a:p>
        </p:txBody>
      </p:sp>
      <p:sp>
        <p:nvSpPr>
          <p:cNvPr id="491" name="Google Shape;491;p52"/>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492" name="Google Shape;492;p52"/>
          <p:cNvSpPr txBox="1"/>
          <p:nvPr>
            <p:ph idx="4294967295" type="title"/>
          </p:nvPr>
        </p:nvSpPr>
        <p:spPr>
          <a:xfrm>
            <a:off x="-1" y="38099"/>
            <a:ext cx="9144002" cy="701677"/>
          </a:xfrm>
          <a:prstGeom prst="rect">
            <a:avLst/>
          </a:prstGeom>
          <a:solidFill>
            <a:srgbClr val="FFFFFF"/>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000"/>
              <a:buFont typeface="Arial"/>
              <a:buNone/>
            </a:pPr>
            <a:r>
              <a:rPr b="1" lang="en-US" sz="4000"/>
              <a:t>Potassium &amp; Membrane Potentials</a:t>
            </a:r>
            <a:endParaRPr/>
          </a:p>
        </p:txBody>
      </p:sp>
      <p:sp>
        <p:nvSpPr>
          <p:cNvPr id="493" name="Google Shape;493;p52"/>
          <p:cNvSpPr txBox="1"/>
          <p:nvPr/>
        </p:nvSpPr>
        <p:spPr>
          <a:xfrm>
            <a:off x="2042795" y="5999162"/>
            <a:ext cx="1661161"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24.9</a:t>
            </a:r>
            <a:endParaRPr b="0" i="0" sz="1400" u="none" cap="none" strike="noStrike">
              <a:solidFill>
                <a:srgbClr val="000000"/>
              </a:solidFill>
              <a:latin typeface="Arial"/>
              <a:ea typeface="Arial"/>
              <a:cs typeface="Arial"/>
              <a:sym typeface="Arial"/>
            </a:endParaRPr>
          </a:p>
        </p:txBody>
      </p:sp>
      <p:sp>
        <p:nvSpPr>
          <p:cNvPr id="494" name="Google Shape;494;p52"/>
          <p:cNvSpPr txBox="1"/>
          <p:nvPr/>
        </p:nvSpPr>
        <p:spPr>
          <a:xfrm>
            <a:off x="2163445" y="665162"/>
            <a:ext cx="4718685" cy="177433"/>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grpSp>
        <p:nvGrpSpPr>
          <p:cNvPr id="499" name="Google Shape;499;p53"/>
          <p:cNvGrpSpPr/>
          <p:nvPr/>
        </p:nvGrpSpPr>
        <p:grpSpPr>
          <a:xfrm>
            <a:off x="385128" y="900324"/>
            <a:ext cx="606640" cy="623327"/>
            <a:chOff x="-2" y="-2"/>
            <a:chExt cx="606639" cy="623325"/>
          </a:xfrm>
        </p:grpSpPr>
        <p:sp>
          <p:nvSpPr>
            <p:cNvPr id="500" name="Google Shape;500;p53"/>
            <p:cNvSpPr/>
            <p:nvPr/>
          </p:nvSpPr>
          <p:spPr>
            <a:xfrm>
              <a:off x="-2" y="-2"/>
              <a:ext cx="606639" cy="623325"/>
            </a:xfrm>
            <a:prstGeom prst="ellipse">
              <a:avLst/>
            </a:prstGeom>
            <a:solidFill>
              <a:srgbClr val="AA1A5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200"/>
                <a:buFont typeface="Trebuchet MS"/>
                <a:buNone/>
              </a:pPr>
              <a:r>
                <a:t/>
              </a:r>
              <a:endParaRPr b="0" i="0" sz="1200" u="none" cap="none" strike="noStrike">
                <a:solidFill>
                  <a:srgbClr val="F4F4F4"/>
                </a:solidFill>
                <a:latin typeface="Trebuchet MS"/>
                <a:ea typeface="Trebuchet MS"/>
                <a:cs typeface="Trebuchet MS"/>
                <a:sym typeface="Trebuchet MS"/>
              </a:endParaRPr>
            </a:p>
          </p:txBody>
        </p:sp>
        <p:sp>
          <p:nvSpPr>
            <p:cNvPr id="501" name="Google Shape;501;p53"/>
            <p:cNvSpPr/>
            <p:nvPr/>
          </p:nvSpPr>
          <p:spPr>
            <a:xfrm>
              <a:off x="102137" y="104934"/>
              <a:ext cx="402433" cy="413441"/>
            </a:xfrm>
            <a:prstGeom prst="ellipse">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200"/>
                <a:buFont typeface="Trebuchet MS"/>
                <a:buNone/>
              </a:pPr>
              <a:r>
                <a:t/>
              </a:r>
              <a:endParaRPr b="0" i="0" sz="1200" u="none" cap="none" strike="noStrike">
                <a:solidFill>
                  <a:srgbClr val="F4F4F4"/>
                </a:solidFill>
                <a:latin typeface="Trebuchet MS"/>
                <a:ea typeface="Trebuchet MS"/>
                <a:cs typeface="Trebuchet MS"/>
                <a:sym typeface="Trebuchet MS"/>
              </a:endParaRPr>
            </a:p>
          </p:txBody>
        </p:sp>
        <p:grpSp>
          <p:nvGrpSpPr>
            <p:cNvPr id="502" name="Google Shape;502;p53"/>
            <p:cNvGrpSpPr/>
            <p:nvPr/>
          </p:nvGrpSpPr>
          <p:grpSpPr>
            <a:xfrm>
              <a:off x="87945" y="90353"/>
              <a:ext cx="430836" cy="442641"/>
              <a:chOff x="-2" y="-2"/>
              <a:chExt cx="430835" cy="442640"/>
            </a:xfrm>
          </p:grpSpPr>
          <p:sp>
            <p:nvSpPr>
              <p:cNvPr id="503" name="Google Shape;503;p53"/>
              <p:cNvSpPr/>
              <p:nvPr/>
            </p:nvSpPr>
            <p:spPr>
              <a:xfrm>
                <a:off x="-2" y="-2"/>
                <a:ext cx="430832" cy="442636"/>
              </a:xfrm>
              <a:prstGeom prst="rect">
                <a:avLst/>
              </a:prstGeom>
              <a:solidFill>
                <a:srgbClr val="AA1A51"/>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04" name="Google Shape;504;p53"/>
              <p:cNvPicPr preferRelativeResize="0"/>
              <p:nvPr/>
            </p:nvPicPr>
            <p:blipFill rotWithShape="1">
              <a:blip r:embed="rId3">
                <a:alphaModFix/>
              </a:blip>
              <a:srcRect b="0" l="0" r="0" t="0"/>
              <a:stretch/>
            </p:blipFill>
            <p:spPr>
              <a:xfrm>
                <a:off x="0" y="-2"/>
                <a:ext cx="430833" cy="442640"/>
              </a:xfrm>
              <a:prstGeom prst="rect">
                <a:avLst/>
              </a:prstGeom>
              <a:noFill/>
              <a:ln>
                <a:noFill/>
              </a:ln>
            </p:spPr>
          </p:pic>
        </p:grpSp>
      </p:grpSp>
      <p:sp>
        <p:nvSpPr>
          <p:cNvPr id="505" name="Google Shape;505;p53"/>
          <p:cNvSpPr txBox="1"/>
          <p:nvPr/>
        </p:nvSpPr>
        <p:spPr>
          <a:xfrm>
            <a:off x="540320" y="1932939"/>
            <a:ext cx="8749161" cy="3576321"/>
          </a:xfrm>
          <a:prstGeom prst="rect">
            <a:avLst/>
          </a:prstGeom>
          <a:noFill/>
          <a:ln>
            <a:noFill/>
          </a:ln>
        </p:spPr>
        <p:txBody>
          <a:bodyPr anchorCtr="0" anchor="ctr" bIns="50800" lIns="50800" spcFirstLastPara="1" rIns="50800" wrap="square" tIns="50800">
            <a:spAutoFit/>
          </a:bodyPr>
          <a:lstStyle/>
          <a:p>
            <a:pPr indent="0" lvl="0" marL="0" marR="0" rtl="0" algn="l">
              <a:lnSpc>
                <a:spcPct val="175000"/>
              </a:lnSpc>
              <a:spcBef>
                <a:spcPts val="0"/>
              </a:spcBef>
              <a:spcAft>
                <a:spcPts val="0"/>
              </a:spcAft>
              <a:buClr>
                <a:srgbClr val="000000"/>
              </a:buClr>
              <a:buSzPts val="2400"/>
              <a:buFont typeface="Times"/>
              <a:buNone/>
            </a:pPr>
            <a:r>
              <a:rPr b="1" i="0" lang="en-US" sz="2400" u="none" cap="none" strike="noStrike">
                <a:solidFill>
                  <a:srgbClr val="000000"/>
                </a:solidFill>
                <a:latin typeface="Times"/>
                <a:ea typeface="Times"/>
                <a:cs typeface="Times"/>
                <a:sym typeface="Times"/>
              </a:rPr>
              <a:t>In Some tumors of the adrenal cortex secrete excess aldosterone and may cause paralysis. Explain this effect and identify the electrolyte and fluid imbalances you would expect to observe in such a case. </a:t>
            </a:r>
            <a:endParaRPr b="0" i="0" sz="1200" u="none" cap="none" strike="noStrike">
              <a:solidFill>
                <a:srgbClr val="000000"/>
              </a:solidFill>
              <a:latin typeface="Arial"/>
              <a:ea typeface="Arial"/>
              <a:cs typeface="Arial"/>
              <a:sym typeface="Arial"/>
            </a:endParaRPr>
          </a:p>
          <a:p>
            <a:pPr indent="0" lvl="0" marL="0" marR="0" rtl="0" algn="l">
              <a:lnSpc>
                <a:spcPct val="175000"/>
              </a:lnSpc>
              <a:spcBef>
                <a:spcPts val="1200"/>
              </a:spcBef>
              <a:spcAft>
                <a:spcPts val="0"/>
              </a:spcAft>
              <a:buClr>
                <a:srgbClr val="000000"/>
              </a:buClr>
              <a:buSzPts val="2400"/>
              <a:buFont typeface="Times"/>
              <a:buNone/>
            </a:pPr>
            <a:r>
              <a:rPr b="1" i="0" lang="en-US" sz="2400" u="none" cap="none" strike="noStrike">
                <a:solidFill>
                  <a:srgbClr val="000000"/>
                </a:solidFill>
                <a:latin typeface="Times"/>
                <a:ea typeface="Times"/>
                <a:cs typeface="Times"/>
                <a:sym typeface="Times"/>
              </a:rPr>
              <a: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9"/>
                                        </p:tgtEl>
                                        <p:attrNameLst>
                                          <p:attrName>style.visibility</p:attrName>
                                        </p:attrNameLst>
                                      </p:cBhvr>
                                      <p:to>
                                        <p:strVal val="visible"/>
                                      </p:to>
                                    </p:set>
                                    <p:anim calcmode="lin" valueType="num">
                                      <p:cBhvr additive="base">
                                        <p:cTn dur="300"/>
                                        <p:tgtEl>
                                          <p:spTgt spid="499"/>
                                        </p:tgtEl>
                                        <p:attrNameLst>
                                          <p:attrName>ppt_w</p:attrName>
                                        </p:attrNameLst>
                                      </p:cBhvr>
                                      <p:tavLst>
                                        <p:tav fmla="" tm="0">
                                          <p:val>
                                            <p:strVal val="0"/>
                                          </p:val>
                                        </p:tav>
                                        <p:tav fmla="" tm="100000">
                                          <p:val>
                                            <p:strVal val="#ppt_w"/>
                                          </p:val>
                                        </p:tav>
                                      </p:tavLst>
                                    </p:anim>
                                    <p:anim calcmode="lin" valueType="num">
                                      <p:cBhvr additive="base">
                                        <p:cTn dur="300"/>
                                        <p:tgtEl>
                                          <p:spTgt spid="4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4"/>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11" name="Google Shape;511;p54"/>
          <p:cNvSpPr txBox="1"/>
          <p:nvPr>
            <p:ph idx="4294967295" type="title"/>
          </p:nvPr>
        </p:nvSpPr>
        <p:spPr>
          <a:xfrm>
            <a:off x="-1" y="2285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Chloride - Functions</a:t>
            </a:r>
            <a:endParaRPr/>
          </a:p>
        </p:txBody>
      </p:sp>
      <p:sp>
        <p:nvSpPr>
          <p:cNvPr id="512" name="Google Shape;512;p54"/>
          <p:cNvSpPr txBox="1"/>
          <p:nvPr>
            <p:ph idx="4294967295" type="body"/>
          </p:nvPr>
        </p:nvSpPr>
        <p:spPr>
          <a:xfrm>
            <a:off x="609600" y="1447800"/>
            <a:ext cx="8153400" cy="4725988"/>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3200"/>
              <a:buFont typeface="Arial"/>
              <a:buChar char="•"/>
            </a:pPr>
            <a:r>
              <a:rPr lang="en-US" sz="3200">
                <a:solidFill>
                  <a:srgbClr val="000000"/>
                </a:solidFill>
              </a:rPr>
              <a:t>most abundant anions in ECF</a:t>
            </a:r>
            <a:endParaRPr/>
          </a:p>
          <a:p>
            <a:pPr indent="-285750" lvl="1" marL="742950" rtl="0" algn="l">
              <a:lnSpc>
                <a:spcPct val="90000"/>
              </a:lnSpc>
              <a:spcBef>
                <a:spcPts val="0"/>
              </a:spcBef>
              <a:spcAft>
                <a:spcPts val="0"/>
              </a:spcAft>
              <a:buClr>
                <a:srgbClr val="000000"/>
              </a:buClr>
              <a:buSzPts val="2800"/>
              <a:buFont typeface="Arial"/>
              <a:buChar char="–"/>
            </a:pPr>
            <a:r>
              <a:rPr lang="en-US" sz="2800">
                <a:solidFill>
                  <a:srgbClr val="000000"/>
                </a:solidFill>
              </a:rPr>
              <a:t>major contribution to ECF osmolarity </a:t>
            </a:r>
            <a:endParaRPr/>
          </a:p>
          <a:p>
            <a:pPr indent="-107950" lvl="1" marL="742950" rtl="0" algn="l">
              <a:lnSpc>
                <a:spcPct val="90000"/>
              </a:lnSpc>
              <a:spcBef>
                <a:spcPts val="0"/>
              </a:spcBef>
              <a:spcAft>
                <a:spcPts val="0"/>
              </a:spcAft>
              <a:buClr>
                <a:srgbClr val="000000"/>
              </a:buClr>
              <a:buSzPts val="2800"/>
              <a:buFont typeface="Arial"/>
              <a:buNone/>
            </a:pPr>
            <a:r>
              <a:t/>
            </a:r>
            <a:endParaRPr sz="2800">
              <a:solidFill>
                <a:srgbClr val="000000"/>
              </a:solidFill>
            </a:endParaRPr>
          </a:p>
          <a:p>
            <a:pPr indent="-342900" lvl="0" marL="342900" rtl="0" algn="l">
              <a:lnSpc>
                <a:spcPct val="90000"/>
              </a:lnSpc>
              <a:spcBef>
                <a:spcPts val="700"/>
              </a:spcBef>
              <a:spcAft>
                <a:spcPts val="0"/>
              </a:spcAft>
              <a:buClr>
                <a:srgbClr val="000000"/>
              </a:buClr>
              <a:buSzPts val="3200"/>
              <a:buFont typeface="Arial"/>
              <a:buChar char="•"/>
            </a:pPr>
            <a:r>
              <a:rPr lang="en-US" sz="3200">
                <a:solidFill>
                  <a:srgbClr val="000000"/>
                </a:solidFill>
              </a:rPr>
              <a:t>required for the formation of stomach acid </a:t>
            </a:r>
            <a:endParaRPr/>
          </a:p>
          <a:p>
            <a:pPr indent="-285750" lvl="1" marL="742950" rtl="0" algn="l">
              <a:lnSpc>
                <a:spcPct val="90000"/>
              </a:lnSpc>
              <a:spcBef>
                <a:spcPts val="0"/>
              </a:spcBef>
              <a:spcAft>
                <a:spcPts val="0"/>
              </a:spcAft>
              <a:buClr>
                <a:srgbClr val="000000"/>
              </a:buClr>
              <a:buSzPts val="2800"/>
              <a:buFont typeface="Arial"/>
              <a:buChar char="–"/>
            </a:pPr>
            <a:r>
              <a:rPr lang="en-US" sz="2800">
                <a:solidFill>
                  <a:srgbClr val="000000"/>
                </a:solidFill>
              </a:rPr>
              <a:t>hydrochloric acid (HCl)</a:t>
            </a:r>
            <a:endParaRPr/>
          </a:p>
          <a:p>
            <a:pPr indent="-107950" lvl="1" marL="742950" rtl="0" algn="l">
              <a:lnSpc>
                <a:spcPct val="90000"/>
              </a:lnSpc>
              <a:spcBef>
                <a:spcPts val="0"/>
              </a:spcBef>
              <a:spcAft>
                <a:spcPts val="0"/>
              </a:spcAft>
              <a:buClr>
                <a:srgbClr val="000000"/>
              </a:buClr>
              <a:buSzPts val="2800"/>
              <a:buFont typeface="Arial"/>
              <a:buNone/>
            </a:pPr>
            <a:r>
              <a:t/>
            </a:r>
            <a:endParaRPr sz="2800">
              <a:solidFill>
                <a:srgbClr val="000000"/>
              </a:solidFill>
            </a:endParaRPr>
          </a:p>
          <a:p>
            <a:pPr indent="-342900" lvl="0" marL="342900" rtl="0" algn="l">
              <a:lnSpc>
                <a:spcPct val="90000"/>
              </a:lnSpc>
              <a:spcBef>
                <a:spcPts val="700"/>
              </a:spcBef>
              <a:spcAft>
                <a:spcPts val="0"/>
              </a:spcAft>
              <a:buClr>
                <a:srgbClr val="000000"/>
              </a:buClr>
              <a:buSzPts val="3200"/>
              <a:buFont typeface="Arial"/>
              <a:buChar char="•"/>
            </a:pPr>
            <a:r>
              <a:rPr b="1" lang="en-US" sz="3200">
                <a:solidFill>
                  <a:srgbClr val="000000"/>
                </a:solidFill>
              </a:rPr>
              <a:t>chloride shift </a:t>
            </a:r>
            <a:r>
              <a:rPr b="0" lang="en-US"/>
              <a:t>that accompanies CO</a:t>
            </a:r>
            <a:r>
              <a:rPr b="0" baseline="-25000" lang="en-US"/>
              <a:t>2</a:t>
            </a:r>
            <a:r>
              <a:rPr b="0" lang="en-US"/>
              <a:t> loading and unloading in RBCs</a:t>
            </a:r>
            <a:endParaRPr b="0"/>
          </a:p>
          <a:p>
            <a:pPr indent="-190500" lvl="0" marL="342900" rtl="0" algn="l">
              <a:lnSpc>
                <a:spcPct val="90000"/>
              </a:lnSpc>
              <a:spcBef>
                <a:spcPts val="700"/>
              </a:spcBef>
              <a:spcAft>
                <a:spcPts val="0"/>
              </a:spcAft>
              <a:buClr>
                <a:srgbClr val="000000"/>
              </a:buClr>
              <a:buSzPts val="2400"/>
              <a:buFont typeface="Arial"/>
              <a:buNone/>
            </a:pPr>
            <a:r>
              <a:t/>
            </a:r>
            <a:endParaRPr b="0"/>
          </a:p>
          <a:p>
            <a:pPr indent="-342900" lvl="0" marL="342900" rtl="0" algn="l">
              <a:lnSpc>
                <a:spcPct val="90000"/>
              </a:lnSpc>
              <a:spcBef>
                <a:spcPts val="700"/>
              </a:spcBef>
              <a:spcAft>
                <a:spcPts val="0"/>
              </a:spcAft>
              <a:buClr>
                <a:srgbClr val="000000"/>
              </a:buClr>
              <a:buSzPts val="3200"/>
              <a:buFont typeface="Arial"/>
              <a:buChar char="•"/>
            </a:pPr>
            <a:r>
              <a:rPr lang="en-US" sz="3200">
                <a:solidFill>
                  <a:srgbClr val="000000"/>
                </a:solidFill>
              </a:rPr>
              <a:t>major role in regulating body pH</a:t>
            </a:r>
            <a:endParaRPr/>
          </a:p>
        </p:txBody>
      </p:sp>
    </p:spTree>
  </p:cSld>
  <p:clrMapOvr>
    <a:masterClrMapping/>
  </p:clrMapOvr>
  <mc:AlternateContent>
    <mc:Choice Requires="p14">
      <p:transition spd="slow" p14:dur="1200">
        <p:fade thruBlk="1"/>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55"/>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18" name="Google Shape;518;p55"/>
          <p:cNvSpPr txBox="1"/>
          <p:nvPr>
            <p:ph idx="4294967295" type="title"/>
          </p:nvPr>
        </p:nvSpPr>
        <p:spPr>
          <a:xfrm>
            <a:off x="-1" y="5333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Chloride - Homeostasis</a:t>
            </a:r>
            <a:endParaRPr/>
          </a:p>
        </p:txBody>
      </p:sp>
      <p:sp>
        <p:nvSpPr>
          <p:cNvPr id="519" name="Google Shape;519;p55"/>
          <p:cNvSpPr txBox="1"/>
          <p:nvPr>
            <p:ph idx="4294967295" type="body"/>
          </p:nvPr>
        </p:nvSpPr>
        <p:spPr>
          <a:xfrm>
            <a:off x="304800" y="1981200"/>
            <a:ext cx="8458200" cy="41910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3200"/>
              <a:buFont typeface="Arial"/>
              <a:buChar char="•"/>
            </a:pPr>
            <a:r>
              <a:rPr lang="en-US" sz="3200">
                <a:solidFill>
                  <a:srgbClr val="000000"/>
                </a:solidFill>
              </a:rPr>
              <a:t>strong attraction to Na</a:t>
            </a:r>
            <a:r>
              <a:rPr baseline="30000" lang="en-US"/>
              <a:t>+</a:t>
            </a:r>
            <a:r>
              <a:rPr lang="en-US" sz="3200">
                <a:solidFill>
                  <a:srgbClr val="000000"/>
                </a:solidFill>
              </a:rPr>
              <a:t>, K</a:t>
            </a:r>
            <a:r>
              <a:rPr baseline="30000" lang="en-US"/>
              <a:t>+</a:t>
            </a:r>
            <a:r>
              <a:rPr lang="en-US" sz="3200">
                <a:solidFill>
                  <a:srgbClr val="000000"/>
                </a:solidFill>
              </a:rPr>
              <a:t> and Ca</a:t>
            </a:r>
            <a:r>
              <a:rPr baseline="30000" lang="en-US"/>
              <a:t>2+</a:t>
            </a:r>
            <a:r>
              <a:rPr lang="en-US" sz="3200">
                <a:solidFill>
                  <a:srgbClr val="000000"/>
                </a:solidFill>
              </a:rPr>
              <a:t>, which chloride passively follows</a:t>
            </a:r>
            <a:endParaRPr/>
          </a:p>
          <a:p>
            <a:pPr indent="-139700" lvl="0" marL="342900" rtl="0" algn="l">
              <a:lnSpc>
                <a:spcPct val="100000"/>
              </a:lnSpc>
              <a:spcBef>
                <a:spcPts val="700"/>
              </a:spcBef>
              <a:spcAft>
                <a:spcPts val="0"/>
              </a:spcAft>
              <a:buClr>
                <a:srgbClr val="000000"/>
              </a:buClr>
              <a:buSzPts val="3200"/>
              <a:buFont typeface="Arial"/>
              <a:buNone/>
            </a:pPr>
            <a:r>
              <a:t/>
            </a:r>
            <a:endParaRPr sz="3200">
              <a:solidFill>
                <a:srgbClr val="000000"/>
              </a:solidFill>
            </a:endParaRPr>
          </a:p>
          <a:p>
            <a:pPr indent="-342900" lvl="0" marL="342900" rtl="0" algn="l">
              <a:lnSpc>
                <a:spcPct val="100000"/>
              </a:lnSpc>
              <a:spcBef>
                <a:spcPts val="700"/>
              </a:spcBef>
              <a:spcAft>
                <a:spcPts val="0"/>
              </a:spcAft>
              <a:buClr>
                <a:srgbClr val="000000"/>
              </a:buClr>
              <a:buSzPts val="3200"/>
              <a:buFont typeface="Arial"/>
              <a:buChar char="•"/>
            </a:pPr>
            <a:r>
              <a:rPr lang="en-US" sz="3200">
                <a:solidFill>
                  <a:srgbClr val="000000"/>
                </a:solidFill>
              </a:rPr>
              <a:t>primary homeostasis achieved as an effect of Na</a:t>
            </a:r>
            <a:r>
              <a:rPr baseline="30000" lang="en-US"/>
              <a:t>+</a:t>
            </a:r>
            <a:r>
              <a:rPr lang="en-US" sz="3200">
                <a:solidFill>
                  <a:srgbClr val="000000"/>
                </a:solidFill>
              </a:rPr>
              <a:t> homeostasis</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as sodium is retained, chloride ions passively follow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20"/>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Balance</a:t>
            </a:r>
            <a:endParaRPr/>
          </a:p>
        </p:txBody>
      </p:sp>
      <p:sp>
        <p:nvSpPr>
          <p:cNvPr id="55" name="Google Shape;55;p20"/>
          <p:cNvSpPr txBox="1"/>
          <p:nvPr>
            <p:ph idx="4294967295" type="body"/>
          </p:nvPr>
        </p:nvSpPr>
        <p:spPr>
          <a:xfrm>
            <a:off x="304800" y="1143000"/>
            <a:ext cx="8534400"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lang="en-US">
                <a:solidFill>
                  <a:srgbClr val="000000"/>
                </a:solidFill>
              </a:rPr>
              <a:t>cellular function requires </a:t>
            </a:r>
            <a:r>
              <a:rPr b="1" lang="en-US"/>
              <a:t>a fluid medium </a:t>
            </a:r>
            <a:r>
              <a:rPr lang="en-US">
                <a:solidFill>
                  <a:srgbClr val="000000"/>
                </a:solidFill>
              </a:rPr>
              <a:t>with a carefully controlled composition</a:t>
            </a:r>
            <a:endParaRPr/>
          </a:p>
          <a:p>
            <a:pPr indent="-190500" lvl="0" marL="342900" rtl="0" algn="l">
              <a:lnSpc>
                <a:spcPct val="90000"/>
              </a:lnSpc>
              <a:spcBef>
                <a:spcPts val="700"/>
              </a:spcBef>
              <a:spcAft>
                <a:spcPts val="0"/>
              </a:spcAft>
              <a:buClr>
                <a:srgbClr val="000000"/>
              </a:buClr>
              <a:buSzPts val="2400"/>
              <a:buFont typeface="Arial"/>
              <a:buNone/>
            </a:pPr>
            <a:r>
              <a:t/>
            </a:r>
            <a:endParaRPr>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three types of homeostatic balance</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water balance</a:t>
            </a:r>
            <a:endParaRPr/>
          </a:p>
          <a:p>
            <a:pPr indent="-228600" lvl="2" marL="1143000" rtl="0" algn="l">
              <a:lnSpc>
                <a:spcPct val="90000"/>
              </a:lnSpc>
              <a:spcBef>
                <a:spcPts val="0"/>
              </a:spcBef>
              <a:spcAft>
                <a:spcPts val="0"/>
              </a:spcAft>
              <a:buClr>
                <a:srgbClr val="000000"/>
              </a:buClr>
              <a:buSzPts val="1800"/>
              <a:buFont typeface="Arial"/>
              <a:buChar char="•"/>
            </a:pPr>
            <a:r>
              <a:rPr lang="en-US" sz="1800">
                <a:solidFill>
                  <a:srgbClr val="000000"/>
                </a:solidFill>
              </a:rPr>
              <a:t>average daily water intake and loss are equal</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electrolyte balance</a:t>
            </a:r>
            <a:endParaRPr/>
          </a:p>
          <a:p>
            <a:pPr indent="-228600" lvl="2" marL="1143000" rtl="0" algn="l">
              <a:lnSpc>
                <a:spcPct val="90000"/>
              </a:lnSpc>
              <a:spcBef>
                <a:spcPts val="0"/>
              </a:spcBef>
              <a:spcAft>
                <a:spcPts val="0"/>
              </a:spcAft>
              <a:buClr>
                <a:srgbClr val="000000"/>
              </a:buClr>
              <a:buSzPts val="1800"/>
              <a:buFont typeface="Arial"/>
              <a:buChar char="•"/>
            </a:pPr>
            <a:r>
              <a:rPr lang="en-US" sz="1800">
                <a:solidFill>
                  <a:srgbClr val="000000"/>
                </a:solidFill>
              </a:rPr>
              <a:t>the amount of electrolytes absorbed by the small intestine balance  with the amount lost from the body, usually in urine</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acid-base balance</a:t>
            </a:r>
            <a:endParaRPr/>
          </a:p>
          <a:p>
            <a:pPr indent="-228600" lvl="2" marL="1143000" rtl="0" algn="l">
              <a:lnSpc>
                <a:spcPct val="90000"/>
              </a:lnSpc>
              <a:spcBef>
                <a:spcPts val="0"/>
              </a:spcBef>
              <a:spcAft>
                <a:spcPts val="0"/>
              </a:spcAft>
              <a:buClr>
                <a:srgbClr val="000000"/>
              </a:buClr>
              <a:buSzPts val="1800"/>
              <a:buFont typeface="Arial"/>
              <a:buChar char="•"/>
            </a:pPr>
            <a:r>
              <a:rPr lang="en-US" sz="1800">
                <a:solidFill>
                  <a:srgbClr val="000000"/>
                </a:solidFill>
              </a:rPr>
              <a:t>the body rids itself of acid (hydrogen ion – H</a:t>
            </a:r>
            <a:r>
              <a:rPr baseline="30000" lang="en-US"/>
              <a:t>+</a:t>
            </a:r>
            <a:r>
              <a:rPr lang="en-US" sz="1800">
                <a:solidFill>
                  <a:srgbClr val="000000"/>
                </a:solidFill>
              </a:rPr>
              <a:t>) at a rate that balances metabolic production</a:t>
            </a:r>
            <a:endParaRPr/>
          </a:p>
          <a:p>
            <a:pPr indent="-114300" lvl="2" marL="1143000" rtl="0" algn="l">
              <a:lnSpc>
                <a:spcPct val="90000"/>
              </a:lnSpc>
              <a:spcBef>
                <a:spcPts val="0"/>
              </a:spcBef>
              <a:spcAft>
                <a:spcPts val="0"/>
              </a:spcAft>
              <a:buClr>
                <a:srgbClr val="000000"/>
              </a:buClr>
              <a:buSzPts val="1800"/>
              <a:buFont typeface="Arial"/>
              <a:buNone/>
            </a:pPr>
            <a:r>
              <a:t/>
            </a:r>
            <a:endParaRPr sz="1800">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lang="en-US">
                <a:solidFill>
                  <a:srgbClr val="000000"/>
                </a:solidFill>
              </a:rPr>
              <a:t>balances maintained by the collective action of the urinary, respiratory, digestive, integumentary, endocrine, nervous, cardiovascular, and lymphatic systems</a:t>
            </a:r>
            <a:endParaRPr/>
          </a:p>
        </p:txBody>
      </p:sp>
      <p:sp>
        <p:nvSpPr>
          <p:cNvPr id="56" name="Google Shape;56;p20"/>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6"/>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25" name="Google Shape;525;p56"/>
          <p:cNvSpPr txBox="1"/>
          <p:nvPr>
            <p:ph idx="4294967295" type="title"/>
          </p:nvPr>
        </p:nvSpPr>
        <p:spPr>
          <a:xfrm>
            <a:off x="-1" y="3809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Chloride - Imbalances</a:t>
            </a:r>
            <a:endParaRPr/>
          </a:p>
        </p:txBody>
      </p:sp>
      <p:sp>
        <p:nvSpPr>
          <p:cNvPr id="526" name="Google Shape;526;p56"/>
          <p:cNvSpPr txBox="1"/>
          <p:nvPr>
            <p:ph idx="4294967295" type="body"/>
          </p:nvPr>
        </p:nvSpPr>
        <p:spPr>
          <a:xfrm>
            <a:off x="533400" y="1676399"/>
            <a:ext cx="8305800" cy="4572002"/>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3200"/>
              <a:buFont typeface="Arial"/>
              <a:buChar char="•"/>
            </a:pPr>
            <a:r>
              <a:rPr b="1" lang="en-US" sz="3200">
                <a:solidFill>
                  <a:srgbClr val="000000"/>
                </a:solidFill>
              </a:rPr>
              <a:t>hyperchloremia </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result of dietary excess or administration of IV saline</a:t>
            </a:r>
            <a:endParaRPr/>
          </a:p>
          <a:p>
            <a:pPr indent="-342900" lvl="0" marL="342900" rtl="0" algn="l">
              <a:lnSpc>
                <a:spcPct val="100000"/>
              </a:lnSpc>
              <a:spcBef>
                <a:spcPts val="700"/>
              </a:spcBef>
              <a:spcAft>
                <a:spcPts val="0"/>
              </a:spcAft>
              <a:buClr>
                <a:srgbClr val="000000"/>
              </a:buClr>
              <a:buSzPts val="3200"/>
              <a:buFont typeface="Arial"/>
              <a:buChar char="•"/>
            </a:pPr>
            <a:r>
              <a:rPr b="1" lang="en-US" sz="3200">
                <a:solidFill>
                  <a:srgbClr val="000000"/>
                </a:solidFill>
              </a:rPr>
              <a:t>hypochloremia</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side effect of hyponatremia</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sometimes from hyperkalemia or acidosis</a:t>
            </a:r>
            <a:endParaRPr/>
          </a:p>
          <a:p>
            <a:pPr indent="-342900" lvl="0" marL="342900" rtl="0" algn="l">
              <a:lnSpc>
                <a:spcPct val="100000"/>
              </a:lnSpc>
              <a:spcBef>
                <a:spcPts val="700"/>
              </a:spcBef>
              <a:spcAft>
                <a:spcPts val="0"/>
              </a:spcAft>
              <a:buClr>
                <a:srgbClr val="000000"/>
              </a:buClr>
              <a:buSzPts val="3200"/>
              <a:buFont typeface="Arial"/>
              <a:buChar char="•"/>
            </a:pPr>
            <a:r>
              <a:rPr lang="en-US" sz="3200">
                <a:solidFill>
                  <a:srgbClr val="000000"/>
                </a:solidFill>
              </a:rPr>
              <a:t>primary effects: </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disturbances in acid-base balance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7"/>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32" name="Google Shape;532;p57"/>
          <p:cNvSpPr txBox="1"/>
          <p:nvPr>
            <p:ph idx="4294967295" type="title"/>
          </p:nvPr>
        </p:nvSpPr>
        <p:spPr>
          <a:xfrm>
            <a:off x="-1" y="3047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Calcium - Functions</a:t>
            </a:r>
            <a:endParaRPr/>
          </a:p>
        </p:txBody>
      </p:sp>
      <p:sp>
        <p:nvSpPr>
          <p:cNvPr id="533" name="Google Shape;533;p57"/>
          <p:cNvSpPr txBox="1"/>
          <p:nvPr>
            <p:ph idx="4294967295" type="body"/>
          </p:nvPr>
        </p:nvSpPr>
        <p:spPr>
          <a:xfrm>
            <a:off x="609600" y="1447800"/>
            <a:ext cx="8229600"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3200"/>
              <a:buFont typeface="Arial"/>
              <a:buChar char="•"/>
            </a:pPr>
            <a:r>
              <a:rPr lang="en-US" sz="2960">
                <a:solidFill>
                  <a:srgbClr val="000000"/>
                </a:solidFill>
              </a:rPr>
              <a:t>lends strength to the skeleton</a:t>
            </a:r>
            <a:endParaRPr sz="2220"/>
          </a:p>
          <a:p>
            <a:pPr indent="-139700" lvl="0" marL="342900" rtl="0" algn="l">
              <a:lnSpc>
                <a:spcPct val="80000"/>
              </a:lnSpc>
              <a:spcBef>
                <a:spcPts val="700"/>
              </a:spcBef>
              <a:spcAft>
                <a:spcPts val="0"/>
              </a:spcAft>
              <a:buClr>
                <a:srgbClr val="000000"/>
              </a:buClr>
              <a:buSzPts val="3200"/>
              <a:buFont typeface="Arial"/>
              <a:buNone/>
            </a:pPr>
            <a:r>
              <a:t/>
            </a:r>
            <a:endParaRPr sz="2960">
              <a:solidFill>
                <a:srgbClr val="000000"/>
              </a:solidFill>
            </a:endParaRPr>
          </a:p>
          <a:p>
            <a:pPr indent="-342900" lvl="0" marL="342900" rtl="0" algn="l">
              <a:lnSpc>
                <a:spcPct val="80000"/>
              </a:lnSpc>
              <a:spcBef>
                <a:spcPts val="700"/>
              </a:spcBef>
              <a:spcAft>
                <a:spcPts val="0"/>
              </a:spcAft>
              <a:buClr>
                <a:srgbClr val="000000"/>
              </a:buClr>
              <a:buSzPts val="3200"/>
              <a:buFont typeface="Arial"/>
              <a:buChar char="•"/>
            </a:pPr>
            <a:r>
              <a:rPr lang="en-US" sz="2960">
                <a:solidFill>
                  <a:srgbClr val="000000"/>
                </a:solidFill>
              </a:rPr>
              <a:t>activates sliding filament mechanism of muscle contraction</a:t>
            </a:r>
            <a:endParaRPr sz="2220"/>
          </a:p>
          <a:p>
            <a:pPr indent="-139700" lvl="0" marL="342900" rtl="0" algn="l">
              <a:lnSpc>
                <a:spcPct val="80000"/>
              </a:lnSpc>
              <a:spcBef>
                <a:spcPts val="700"/>
              </a:spcBef>
              <a:spcAft>
                <a:spcPts val="0"/>
              </a:spcAft>
              <a:buClr>
                <a:srgbClr val="000000"/>
              </a:buClr>
              <a:buSzPts val="3200"/>
              <a:buFont typeface="Arial"/>
              <a:buNone/>
            </a:pPr>
            <a:r>
              <a:t/>
            </a:r>
            <a:endParaRPr sz="2960">
              <a:solidFill>
                <a:srgbClr val="000000"/>
              </a:solidFill>
            </a:endParaRPr>
          </a:p>
          <a:p>
            <a:pPr indent="-342900" lvl="0" marL="342900" rtl="0" algn="l">
              <a:lnSpc>
                <a:spcPct val="80000"/>
              </a:lnSpc>
              <a:spcBef>
                <a:spcPts val="700"/>
              </a:spcBef>
              <a:spcAft>
                <a:spcPts val="0"/>
              </a:spcAft>
              <a:buClr>
                <a:srgbClr val="000000"/>
              </a:buClr>
              <a:buSzPts val="3200"/>
              <a:buFont typeface="Arial"/>
              <a:buChar char="•"/>
            </a:pPr>
            <a:r>
              <a:rPr lang="en-US" sz="2960">
                <a:solidFill>
                  <a:srgbClr val="000000"/>
                </a:solidFill>
              </a:rPr>
              <a:t>serves as a second messenger for some hormones and neurotransmitters</a:t>
            </a:r>
            <a:endParaRPr sz="2220"/>
          </a:p>
          <a:p>
            <a:pPr indent="-139700" lvl="0" marL="342900" rtl="0" algn="l">
              <a:lnSpc>
                <a:spcPct val="80000"/>
              </a:lnSpc>
              <a:spcBef>
                <a:spcPts val="700"/>
              </a:spcBef>
              <a:spcAft>
                <a:spcPts val="0"/>
              </a:spcAft>
              <a:buClr>
                <a:srgbClr val="000000"/>
              </a:buClr>
              <a:buSzPts val="3200"/>
              <a:buFont typeface="Arial"/>
              <a:buNone/>
            </a:pPr>
            <a:r>
              <a:t/>
            </a:r>
            <a:endParaRPr sz="2960">
              <a:solidFill>
                <a:srgbClr val="000000"/>
              </a:solidFill>
            </a:endParaRPr>
          </a:p>
          <a:p>
            <a:pPr indent="-342900" lvl="0" marL="342900" rtl="0" algn="l">
              <a:lnSpc>
                <a:spcPct val="80000"/>
              </a:lnSpc>
              <a:spcBef>
                <a:spcPts val="700"/>
              </a:spcBef>
              <a:spcAft>
                <a:spcPts val="0"/>
              </a:spcAft>
              <a:buClr>
                <a:srgbClr val="000000"/>
              </a:buClr>
              <a:buSzPts val="3200"/>
              <a:buFont typeface="Arial"/>
              <a:buChar char="•"/>
            </a:pPr>
            <a:r>
              <a:rPr lang="en-US" sz="2960">
                <a:solidFill>
                  <a:srgbClr val="000000"/>
                </a:solidFill>
              </a:rPr>
              <a:t>activates exocytosis of neurotransmitters and other cellular secretions</a:t>
            </a:r>
            <a:endParaRPr sz="2220"/>
          </a:p>
          <a:p>
            <a:pPr indent="-139700" lvl="0" marL="342900" rtl="0" algn="l">
              <a:lnSpc>
                <a:spcPct val="80000"/>
              </a:lnSpc>
              <a:spcBef>
                <a:spcPts val="700"/>
              </a:spcBef>
              <a:spcAft>
                <a:spcPts val="0"/>
              </a:spcAft>
              <a:buClr>
                <a:srgbClr val="000000"/>
              </a:buClr>
              <a:buSzPts val="3200"/>
              <a:buFont typeface="Arial"/>
              <a:buNone/>
            </a:pPr>
            <a:r>
              <a:t/>
            </a:r>
            <a:endParaRPr sz="2960">
              <a:solidFill>
                <a:srgbClr val="000000"/>
              </a:solidFill>
            </a:endParaRPr>
          </a:p>
          <a:p>
            <a:pPr indent="-342900" lvl="0" marL="342900" rtl="0" algn="l">
              <a:lnSpc>
                <a:spcPct val="80000"/>
              </a:lnSpc>
              <a:spcBef>
                <a:spcPts val="700"/>
              </a:spcBef>
              <a:spcAft>
                <a:spcPts val="0"/>
              </a:spcAft>
              <a:buClr>
                <a:srgbClr val="000000"/>
              </a:buClr>
              <a:buSzPts val="3200"/>
              <a:buFont typeface="Arial"/>
              <a:buChar char="•"/>
            </a:pPr>
            <a:r>
              <a:rPr lang="en-US" sz="2960">
                <a:solidFill>
                  <a:srgbClr val="000000"/>
                </a:solidFill>
              </a:rPr>
              <a:t>essential factor in blood clotting</a:t>
            </a:r>
            <a:endParaRPr sz="222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58"/>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39" name="Google Shape;539;p58"/>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Calcium - Homeostasis</a:t>
            </a:r>
            <a:endParaRPr/>
          </a:p>
        </p:txBody>
      </p:sp>
      <p:sp>
        <p:nvSpPr>
          <p:cNvPr id="540" name="Google Shape;540;p58"/>
          <p:cNvSpPr txBox="1"/>
          <p:nvPr>
            <p:ph idx="4294967295" type="body"/>
          </p:nvPr>
        </p:nvSpPr>
        <p:spPr>
          <a:xfrm>
            <a:off x="304800" y="1219200"/>
            <a:ext cx="8458200"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800"/>
              <a:buFont typeface="Arial"/>
              <a:buChar char="•"/>
            </a:pPr>
            <a:r>
              <a:rPr lang="en-US" sz="2800">
                <a:solidFill>
                  <a:srgbClr val="000000"/>
                </a:solidFill>
              </a:rPr>
              <a:t>calcium homeostasis is chiefly regulated by </a:t>
            </a:r>
            <a:r>
              <a:rPr b="1" lang="en-US"/>
              <a:t>PTH</a:t>
            </a:r>
            <a:r>
              <a:rPr lang="en-US" sz="2800">
                <a:solidFill>
                  <a:srgbClr val="000000"/>
                </a:solidFill>
              </a:rPr>
              <a:t>, </a:t>
            </a:r>
            <a:r>
              <a:rPr b="1" lang="en-US"/>
              <a:t>calcitriol</a:t>
            </a:r>
            <a:r>
              <a:rPr lang="en-US" sz="2800">
                <a:solidFill>
                  <a:srgbClr val="000000"/>
                </a:solidFill>
              </a:rPr>
              <a:t> (vitamin D), and </a:t>
            </a:r>
            <a:r>
              <a:rPr b="1" lang="en-US"/>
              <a:t>calcitonin</a:t>
            </a:r>
            <a:r>
              <a:rPr lang="en-US" sz="2800">
                <a:solidFill>
                  <a:srgbClr val="000000"/>
                </a:solidFill>
              </a:rPr>
              <a:t> (in children)</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these hormones affect bone deposition and resorption</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intestinal absorption and urinary excretion</a:t>
            </a:r>
            <a:endParaRPr/>
          </a:p>
          <a:p>
            <a:pPr indent="-133350" lvl="1" marL="742950" rtl="0" algn="l">
              <a:lnSpc>
                <a:spcPct val="90000"/>
              </a:lnSpc>
              <a:spcBef>
                <a:spcPts val="0"/>
              </a:spcBef>
              <a:spcAft>
                <a:spcPts val="0"/>
              </a:spcAft>
              <a:buClr>
                <a:srgbClr val="000000"/>
              </a:buClr>
              <a:buSzPts val="2400"/>
              <a:buFont typeface="Arial"/>
              <a:buNone/>
            </a:pPr>
            <a:r>
              <a:t/>
            </a:r>
            <a:endParaRPr>
              <a:solidFill>
                <a:srgbClr val="000000"/>
              </a:solidFill>
            </a:endParaRPr>
          </a:p>
          <a:p>
            <a:pPr indent="-342900" lvl="0" marL="342900" rtl="0" algn="l">
              <a:lnSpc>
                <a:spcPct val="90000"/>
              </a:lnSpc>
              <a:spcBef>
                <a:spcPts val="600"/>
              </a:spcBef>
              <a:spcAft>
                <a:spcPts val="0"/>
              </a:spcAft>
              <a:buClr>
                <a:srgbClr val="000000"/>
              </a:buClr>
              <a:buSzPts val="2800"/>
              <a:buFont typeface="Arial"/>
              <a:buChar char="•"/>
            </a:pPr>
            <a:r>
              <a:rPr lang="en-US" sz="2800">
                <a:solidFill>
                  <a:srgbClr val="000000"/>
                </a:solidFill>
              </a:rPr>
              <a:t>cells maintain very low intracellular Ca</a:t>
            </a:r>
            <a:r>
              <a:rPr baseline="30000" lang="en-US"/>
              <a:t>2+</a:t>
            </a:r>
            <a:r>
              <a:rPr lang="en-US" sz="2800">
                <a:solidFill>
                  <a:srgbClr val="000000"/>
                </a:solidFill>
              </a:rPr>
              <a:t> levels </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to prevent calcium phosphate crystal precipitation</a:t>
            </a:r>
            <a:endParaRPr/>
          </a:p>
          <a:p>
            <a:pPr indent="-228600" lvl="2" marL="1143000" rtl="0" algn="l">
              <a:lnSpc>
                <a:spcPct val="90000"/>
              </a:lnSpc>
              <a:spcBef>
                <a:spcPts val="0"/>
              </a:spcBef>
              <a:spcAft>
                <a:spcPts val="0"/>
              </a:spcAft>
              <a:buClr>
                <a:srgbClr val="000000"/>
              </a:buClr>
              <a:buSzPts val="2000"/>
              <a:buFont typeface="Arial"/>
              <a:buChar char="•"/>
            </a:pPr>
            <a:r>
              <a:rPr lang="en-US" sz="2000">
                <a:solidFill>
                  <a:srgbClr val="000000"/>
                </a:solidFill>
              </a:rPr>
              <a:t>phosphate levels are high in the ICF</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cells must pump Ca</a:t>
            </a:r>
            <a:r>
              <a:rPr baseline="30000" lang="en-US"/>
              <a:t>2+ </a:t>
            </a:r>
            <a:r>
              <a:rPr lang="en-US">
                <a:solidFill>
                  <a:srgbClr val="000000"/>
                </a:solidFill>
              </a:rPr>
              <a:t>out</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keeps intracellular concentration low</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or sequester Ca</a:t>
            </a:r>
            <a:r>
              <a:rPr baseline="30000" lang="en-US"/>
              <a:t>2+  </a:t>
            </a:r>
            <a:r>
              <a:rPr lang="en-US">
                <a:solidFill>
                  <a:srgbClr val="000000"/>
                </a:solidFill>
              </a:rPr>
              <a:t>in smooth ER and release it when needed</a:t>
            </a:r>
            <a:endParaRPr/>
          </a:p>
          <a:p>
            <a:pPr indent="-285750" lvl="1" marL="742950" rtl="0" algn="l">
              <a:lnSpc>
                <a:spcPct val="90000"/>
              </a:lnSpc>
              <a:spcBef>
                <a:spcPts val="0"/>
              </a:spcBef>
              <a:spcAft>
                <a:spcPts val="0"/>
              </a:spcAft>
              <a:buClr>
                <a:srgbClr val="000000"/>
              </a:buClr>
              <a:buSzPts val="2400"/>
              <a:buFont typeface="Arial"/>
              <a:buChar char="–"/>
            </a:pPr>
            <a:r>
              <a:rPr b="1" lang="en-US">
                <a:solidFill>
                  <a:srgbClr val="000000"/>
                </a:solidFill>
              </a:rPr>
              <a:t>calsequestrin</a:t>
            </a:r>
            <a:r>
              <a:rPr b="0" lang="en-US"/>
              <a:t> – proteins that bind Ca</a:t>
            </a:r>
            <a:r>
              <a:rPr b="0" baseline="30000" lang="en-US"/>
              <a:t>2+ </a:t>
            </a:r>
            <a:r>
              <a:rPr b="0" lang="en-US"/>
              <a:t>and keep it unreactive in Ca</a:t>
            </a:r>
            <a:r>
              <a:rPr b="0" baseline="30000" lang="en-US"/>
              <a:t>2+ </a:t>
            </a:r>
            <a:r>
              <a:rPr b="0" lang="en-US"/>
              <a:t>storage cells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9"/>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46" name="Google Shape;546;p59"/>
          <p:cNvSpPr txBox="1"/>
          <p:nvPr>
            <p:ph idx="4294967295" type="title"/>
          </p:nvPr>
        </p:nvSpPr>
        <p:spPr>
          <a:xfrm>
            <a:off x="-1" y="761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Calcium - Imbalances</a:t>
            </a:r>
            <a:endParaRPr/>
          </a:p>
        </p:txBody>
      </p:sp>
      <p:sp>
        <p:nvSpPr>
          <p:cNvPr id="547" name="Google Shape;547;p59"/>
          <p:cNvSpPr txBox="1"/>
          <p:nvPr>
            <p:ph idx="4294967295" type="body"/>
          </p:nvPr>
        </p:nvSpPr>
        <p:spPr>
          <a:xfrm>
            <a:off x="304800" y="1295400"/>
            <a:ext cx="8839200" cy="54864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b="1" lang="en-US" sz="2800">
                <a:solidFill>
                  <a:srgbClr val="000000"/>
                </a:solidFill>
              </a:rPr>
              <a:t>hypercalcemia</a:t>
            </a:r>
            <a:r>
              <a:rPr b="0" lang="en-US"/>
              <a:t> – greater than 5.8 mEq/L</a:t>
            </a:r>
            <a:endParaRPr b="0"/>
          </a:p>
          <a:p>
            <a:pPr indent="-285750" lvl="1" marL="742950" rtl="0" algn="l">
              <a:lnSpc>
                <a:spcPct val="100000"/>
              </a:lnSpc>
              <a:spcBef>
                <a:spcPts val="0"/>
              </a:spcBef>
              <a:spcAft>
                <a:spcPts val="0"/>
              </a:spcAft>
              <a:buClr>
                <a:srgbClr val="000000"/>
              </a:buClr>
              <a:buSzPts val="2400"/>
              <a:buFont typeface="Arial"/>
              <a:buChar char="–"/>
            </a:pPr>
            <a:r>
              <a:rPr lang="en-US">
                <a:solidFill>
                  <a:srgbClr val="000000"/>
                </a:solidFill>
              </a:rPr>
              <a:t>alkalosis, hyperparathyroidism, hypothyroidism</a:t>
            </a:r>
            <a:endParaRPr/>
          </a:p>
          <a:p>
            <a:pPr indent="-285750" lvl="1" marL="742950" rtl="0" algn="l">
              <a:lnSpc>
                <a:spcPct val="100000"/>
              </a:lnSpc>
              <a:spcBef>
                <a:spcPts val="0"/>
              </a:spcBef>
              <a:spcAft>
                <a:spcPts val="0"/>
              </a:spcAft>
              <a:buClr>
                <a:srgbClr val="000000"/>
              </a:buClr>
              <a:buSzPts val="2400"/>
              <a:buFont typeface="Arial"/>
              <a:buChar char="–"/>
            </a:pPr>
            <a:r>
              <a:rPr lang="en-US">
                <a:solidFill>
                  <a:srgbClr val="000000"/>
                </a:solidFill>
              </a:rPr>
              <a:t>reduces membrane Na</a:t>
            </a:r>
            <a:r>
              <a:rPr baseline="30000" lang="en-US"/>
              <a:t>+</a:t>
            </a:r>
            <a:r>
              <a:rPr lang="en-US">
                <a:solidFill>
                  <a:srgbClr val="000000"/>
                </a:solidFill>
              </a:rPr>
              <a:t> permeability, inhibits depolarization of nerve and muscle cells</a:t>
            </a:r>
            <a:endParaRPr/>
          </a:p>
          <a:p>
            <a:pPr indent="-285750" lvl="1" marL="742950" rtl="0" algn="l">
              <a:lnSpc>
                <a:spcPct val="100000"/>
              </a:lnSpc>
              <a:spcBef>
                <a:spcPts val="0"/>
              </a:spcBef>
              <a:spcAft>
                <a:spcPts val="0"/>
              </a:spcAft>
              <a:buClr>
                <a:srgbClr val="000000"/>
              </a:buClr>
              <a:buSzPts val="2400"/>
              <a:buFont typeface="Arial"/>
              <a:buChar char="–"/>
            </a:pPr>
            <a:r>
              <a:rPr lang="en-US">
                <a:solidFill>
                  <a:srgbClr val="000000"/>
                </a:solidFill>
              </a:rPr>
              <a:t>concentrations greater than 12 mEq/L causes muscular weakness, depressed reflexes, cardiac arrhythmias</a:t>
            </a:r>
            <a:endParaRPr/>
          </a:p>
          <a:p>
            <a:pPr indent="-133350" lvl="1" marL="742950" rtl="0" algn="l">
              <a:lnSpc>
                <a:spcPct val="100000"/>
              </a:lnSpc>
              <a:spcBef>
                <a:spcPts val="0"/>
              </a:spcBef>
              <a:spcAft>
                <a:spcPts val="0"/>
              </a:spcAft>
              <a:buClr>
                <a:srgbClr val="000000"/>
              </a:buClr>
              <a:buSzPts val="2400"/>
              <a:buFont typeface="Arial"/>
              <a:buNone/>
            </a:pPr>
            <a:r>
              <a:t/>
            </a:r>
            <a:endParaRPr>
              <a:solidFill>
                <a:srgbClr val="000000"/>
              </a:solidFill>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hypocalcemia – </a:t>
            </a:r>
            <a:r>
              <a:rPr b="0" lang="en-US"/>
              <a:t>less than 4.5 mEq/L</a:t>
            </a:r>
            <a:endParaRPr b="0"/>
          </a:p>
          <a:p>
            <a:pPr indent="-285750" lvl="1" marL="742950" rtl="0" algn="l">
              <a:lnSpc>
                <a:spcPct val="100000"/>
              </a:lnSpc>
              <a:spcBef>
                <a:spcPts val="0"/>
              </a:spcBef>
              <a:spcAft>
                <a:spcPts val="0"/>
              </a:spcAft>
              <a:buClr>
                <a:srgbClr val="000000"/>
              </a:buClr>
              <a:buSzPts val="2400"/>
              <a:buFont typeface="Arial"/>
              <a:buChar char="–"/>
            </a:pPr>
            <a:r>
              <a:rPr lang="en-US">
                <a:solidFill>
                  <a:srgbClr val="000000"/>
                </a:solidFill>
              </a:rPr>
              <a:t>vitamin D deficiency, diarrhea, pregnancy, acidosis, lactation, hypoparathyroidism, hyperthyroidism</a:t>
            </a:r>
            <a:endParaRPr/>
          </a:p>
          <a:p>
            <a:pPr indent="-285750" lvl="1" marL="742950" rtl="0" algn="l">
              <a:lnSpc>
                <a:spcPct val="100000"/>
              </a:lnSpc>
              <a:spcBef>
                <a:spcPts val="0"/>
              </a:spcBef>
              <a:spcAft>
                <a:spcPts val="0"/>
              </a:spcAft>
              <a:buClr>
                <a:srgbClr val="000000"/>
              </a:buClr>
              <a:buSzPts val="2400"/>
              <a:buFont typeface="Arial"/>
              <a:buChar char="–"/>
            </a:pPr>
            <a:r>
              <a:rPr lang="en-US">
                <a:solidFill>
                  <a:srgbClr val="000000"/>
                </a:solidFill>
              </a:rPr>
              <a:t>increases membrane Na</a:t>
            </a:r>
            <a:r>
              <a:rPr baseline="30000" lang="en-US"/>
              <a:t>+</a:t>
            </a:r>
            <a:r>
              <a:rPr lang="en-US">
                <a:solidFill>
                  <a:srgbClr val="000000"/>
                </a:solidFill>
              </a:rPr>
              <a:t> permeability, causing nervous and muscular systems to be abnormally excitable </a:t>
            </a:r>
            <a:endParaRPr/>
          </a:p>
          <a:p>
            <a:pPr indent="-285750" lvl="1" marL="742950" rtl="0" algn="l">
              <a:lnSpc>
                <a:spcPct val="80000"/>
              </a:lnSpc>
              <a:spcBef>
                <a:spcPts val="0"/>
              </a:spcBef>
              <a:spcAft>
                <a:spcPts val="0"/>
              </a:spcAft>
              <a:buClr>
                <a:srgbClr val="000000"/>
              </a:buClr>
              <a:buSzPts val="2400"/>
              <a:buFont typeface="Arial"/>
              <a:buChar char="–"/>
            </a:pPr>
            <a:r>
              <a:rPr lang="en-US">
                <a:solidFill>
                  <a:srgbClr val="000000"/>
                </a:solidFill>
              </a:rPr>
              <a:t>very low levels result in tetanus, laryngospasm, death</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0"/>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53" name="Google Shape;553;p60"/>
          <p:cNvSpPr txBox="1"/>
          <p:nvPr>
            <p:ph idx="4294967295" type="title"/>
          </p:nvPr>
        </p:nvSpPr>
        <p:spPr>
          <a:xfrm>
            <a:off x="-1" y="1523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Phosphates - Functions</a:t>
            </a:r>
            <a:endParaRPr/>
          </a:p>
        </p:txBody>
      </p:sp>
      <p:sp>
        <p:nvSpPr>
          <p:cNvPr id="554" name="Google Shape;554;p60"/>
          <p:cNvSpPr txBox="1"/>
          <p:nvPr>
            <p:ph idx="4294967295" type="body"/>
          </p:nvPr>
        </p:nvSpPr>
        <p:spPr>
          <a:xfrm>
            <a:off x="381000" y="1295400"/>
            <a:ext cx="8382000"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lang="en-US">
                <a:solidFill>
                  <a:srgbClr val="000000"/>
                </a:solidFill>
              </a:rPr>
              <a:t>relatively </a:t>
            </a:r>
            <a:r>
              <a:rPr b="1" lang="en-US"/>
              <a:t>concentrated in ICF </a:t>
            </a:r>
            <a:r>
              <a:rPr lang="en-US">
                <a:solidFill>
                  <a:srgbClr val="000000"/>
                </a:solidFill>
              </a:rPr>
              <a:t>due to hydrolysis of ATP and other phosphate compounds</a:t>
            </a:r>
            <a:endParaRPr/>
          </a:p>
          <a:p>
            <a:pPr indent="-190500" lvl="0" marL="342900" rtl="0" algn="l">
              <a:lnSpc>
                <a:spcPct val="90000"/>
              </a:lnSpc>
              <a:spcBef>
                <a:spcPts val="700"/>
              </a:spcBef>
              <a:spcAft>
                <a:spcPts val="0"/>
              </a:spcAft>
              <a:buClr>
                <a:srgbClr val="000000"/>
              </a:buClr>
              <a:buSzPts val="2400"/>
              <a:buFont typeface="Arial"/>
              <a:buNone/>
            </a:pPr>
            <a:r>
              <a:t/>
            </a:r>
            <a:endParaRPr>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lang="en-US">
                <a:solidFill>
                  <a:srgbClr val="000000"/>
                </a:solidFill>
              </a:rPr>
              <a:t>inorganic phosphates (P</a:t>
            </a:r>
            <a:r>
              <a:rPr baseline="-25000" lang="en-US"/>
              <a:t>i</a:t>
            </a:r>
            <a:r>
              <a:rPr lang="en-US">
                <a:solidFill>
                  <a:srgbClr val="000000"/>
                </a:solidFill>
              </a:rPr>
              <a:t>) of the body fluids are an equilibrium mixture of phosphate (PO</a:t>
            </a:r>
            <a:r>
              <a:rPr baseline="-25000" lang="en-US"/>
              <a:t>4</a:t>
            </a:r>
            <a:r>
              <a:rPr baseline="30000" lang="en-US"/>
              <a:t>3-</a:t>
            </a:r>
            <a:r>
              <a:rPr lang="en-US">
                <a:solidFill>
                  <a:srgbClr val="000000"/>
                </a:solidFill>
              </a:rPr>
              <a:t>), monohydrogen phosphate (HPO</a:t>
            </a:r>
            <a:r>
              <a:rPr baseline="-25000" lang="en-US"/>
              <a:t>4</a:t>
            </a:r>
            <a:r>
              <a:rPr baseline="30000" lang="en-US"/>
              <a:t>2-</a:t>
            </a:r>
            <a:r>
              <a:rPr lang="en-US">
                <a:solidFill>
                  <a:srgbClr val="000000"/>
                </a:solidFill>
              </a:rPr>
              <a:t>),  and dihydrogen phosphate (H</a:t>
            </a:r>
            <a:r>
              <a:rPr baseline="-25000" lang="en-US"/>
              <a:t>2</a:t>
            </a:r>
            <a:r>
              <a:rPr lang="en-US">
                <a:solidFill>
                  <a:srgbClr val="000000"/>
                </a:solidFill>
              </a:rPr>
              <a:t>PO</a:t>
            </a:r>
            <a:r>
              <a:rPr baseline="-25000" lang="en-US"/>
              <a:t>4</a:t>
            </a:r>
            <a:r>
              <a:rPr baseline="30000" lang="en-US"/>
              <a:t>-</a:t>
            </a:r>
            <a:r>
              <a:rPr lang="en-US">
                <a:solidFill>
                  <a:srgbClr val="000000"/>
                </a:solidFill>
              </a:rPr>
              <a:t>)</a:t>
            </a:r>
            <a:endParaRPr/>
          </a:p>
          <a:p>
            <a:pPr indent="-190500" lvl="0" marL="342900" rtl="0" algn="l">
              <a:lnSpc>
                <a:spcPct val="90000"/>
              </a:lnSpc>
              <a:spcBef>
                <a:spcPts val="700"/>
              </a:spcBef>
              <a:spcAft>
                <a:spcPts val="0"/>
              </a:spcAft>
              <a:buClr>
                <a:srgbClr val="000000"/>
              </a:buClr>
              <a:buSzPts val="2400"/>
              <a:buFont typeface="Arial"/>
              <a:buNone/>
            </a:pPr>
            <a:r>
              <a:t/>
            </a:r>
            <a:endParaRPr>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lang="en-US">
                <a:solidFill>
                  <a:srgbClr val="000000"/>
                </a:solidFill>
              </a:rPr>
              <a:t>components of:</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nucleic acids, phospholipids, ATP, GTP, cAMP, and creatine phosphate</a:t>
            </a:r>
            <a:endParaRPr/>
          </a:p>
          <a:p>
            <a:pPr indent="-158750" lvl="1" marL="742950" rtl="0" algn="l">
              <a:lnSpc>
                <a:spcPct val="9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lang="en-US">
                <a:solidFill>
                  <a:srgbClr val="000000"/>
                </a:solidFill>
              </a:rPr>
              <a:t>activates many metabolic pathways by phosphorylating enzymes and substrates such as glucose</a:t>
            </a:r>
            <a:endParaRPr/>
          </a:p>
          <a:p>
            <a:pPr indent="-190500" lvl="0" marL="342900" rtl="0" algn="l">
              <a:lnSpc>
                <a:spcPct val="90000"/>
              </a:lnSpc>
              <a:spcBef>
                <a:spcPts val="700"/>
              </a:spcBef>
              <a:spcAft>
                <a:spcPts val="0"/>
              </a:spcAft>
              <a:buClr>
                <a:srgbClr val="000000"/>
              </a:buClr>
              <a:buSzPts val="2400"/>
              <a:buFont typeface="Arial"/>
              <a:buNone/>
            </a:pPr>
            <a:r>
              <a:t/>
            </a:r>
            <a:endParaRPr>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lang="en-US">
                <a:solidFill>
                  <a:srgbClr val="000000"/>
                </a:solidFill>
              </a:rPr>
              <a:t>buffers that help stabilize the pH of body fluids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61"/>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60" name="Google Shape;560;p61"/>
          <p:cNvSpPr txBox="1"/>
          <p:nvPr>
            <p:ph idx="4294967295" type="title"/>
          </p:nvPr>
        </p:nvSpPr>
        <p:spPr>
          <a:xfrm>
            <a:off x="-1" y="2285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Phosphates - Homeostasis</a:t>
            </a:r>
            <a:endParaRPr/>
          </a:p>
        </p:txBody>
      </p:sp>
      <p:sp>
        <p:nvSpPr>
          <p:cNvPr id="561" name="Google Shape;561;p61"/>
          <p:cNvSpPr txBox="1"/>
          <p:nvPr>
            <p:ph idx="4294967295" type="body"/>
          </p:nvPr>
        </p:nvSpPr>
        <p:spPr>
          <a:xfrm>
            <a:off x="381000" y="1447800"/>
            <a:ext cx="8305800" cy="51816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renal control</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normally phosphate is continually lost by glomerular filtration</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if plasma concentration drops, renal tubules reabsorb all filtered phosphate</a:t>
            </a:r>
            <a:endParaRPr/>
          </a:p>
          <a:p>
            <a:pPr indent="-158750" lvl="1" marL="742950" rtl="0" algn="l">
              <a:lnSpc>
                <a:spcPct val="10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parathyroid hormone</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increases excretion of phosphate which increases concentration of free calcium in the ECF</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lowering the ECF concentration of phosphate minimizes the formation of calcium phosphate and helps support plasma calcium concentration</a:t>
            </a:r>
            <a:endParaRPr/>
          </a:p>
          <a:p>
            <a:pPr indent="-158750" lvl="1" marL="742950" rtl="0" algn="l">
              <a:lnSpc>
                <a:spcPct val="10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lang="en-US">
                <a:solidFill>
                  <a:srgbClr val="000000"/>
                </a:solidFill>
              </a:rPr>
              <a:t>imbalances not as critical</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body can tolerate broad variations in concentration of phosphate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grpSp>
        <p:nvGrpSpPr>
          <p:cNvPr id="566" name="Google Shape;566;g97e87fba88_0_0"/>
          <p:cNvGrpSpPr/>
          <p:nvPr/>
        </p:nvGrpSpPr>
        <p:grpSpPr>
          <a:xfrm>
            <a:off x="-52298" y="6290640"/>
            <a:ext cx="9196221" cy="580158"/>
            <a:chOff x="-1" y="-1"/>
            <a:chExt cx="9196221" cy="580158"/>
          </a:xfrm>
        </p:grpSpPr>
        <p:sp>
          <p:nvSpPr>
            <p:cNvPr id="567" name="Google Shape;567;g97e87fba88_0_0"/>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68" name="Google Shape;568;g97e87fba88_0_0"/>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69" name="Google Shape;569;g97e87fba88_0_0"/>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570" name="Google Shape;570;g97e87fba88_0_0"/>
            <p:cNvSpPr txBox="1"/>
            <p:nvPr/>
          </p:nvSpPr>
          <p:spPr>
            <a:xfrm>
              <a:off x="381180" y="41357"/>
              <a:ext cx="1857000" cy="538800"/>
            </a:xfrm>
            <a:prstGeom prst="rect">
              <a:avLst/>
            </a:prstGeom>
            <a:noFill/>
            <a:ln>
              <a:noFill/>
            </a:ln>
          </p:spPr>
          <p:txBody>
            <a:bodyPr anchorCtr="0" anchor="ctr" bIns="38125" lIns="38125" spcFirstLastPara="1" rIns="38125" wrap="square" tIns="38125">
              <a:noAutofit/>
            </a:bodyPr>
            <a:lstStyle/>
            <a:p>
              <a:pPr indent="0" lvl="0" marL="0" marR="0" rtl="0" algn="ctr">
                <a:lnSpc>
                  <a:spcPct val="10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571" name="Google Shape;571;g97e87fba88_0_0"/>
          <p:cNvSpPr txBox="1"/>
          <p:nvPr>
            <p:ph idx="1" type="body"/>
          </p:nvPr>
        </p:nvSpPr>
        <p:spPr>
          <a:xfrm>
            <a:off x="249098" y="1496983"/>
            <a:ext cx="7694400" cy="1287300"/>
          </a:xfrm>
          <a:prstGeom prst="rect">
            <a:avLst/>
          </a:prstGeom>
          <a:noFill/>
          <a:ln>
            <a:noFill/>
          </a:ln>
        </p:spPr>
        <p:txBody>
          <a:bodyPr anchorCtr="0" anchor="t" bIns="34300" lIns="34300" spcFirstLastPara="1" rIns="34300" wrap="square" tIns="34300">
            <a:noAutofit/>
          </a:bodyPr>
          <a:lstStyle/>
          <a:p>
            <a:pPr indent="-115743" lvl="0" marL="182420" rtl="0" algn="l">
              <a:lnSpc>
                <a:spcPct val="100000"/>
              </a:lnSpc>
              <a:spcBef>
                <a:spcPts val="0"/>
              </a:spcBef>
              <a:spcAft>
                <a:spcPts val="0"/>
              </a:spcAft>
              <a:buClr>
                <a:srgbClr val="3333CC"/>
              </a:buClr>
              <a:buSzPts val="1050"/>
              <a:buFont typeface="Arial"/>
              <a:buNone/>
            </a:pPr>
            <a:r>
              <a:t/>
            </a:r>
            <a:endParaRPr sz="1400">
              <a:solidFill>
                <a:srgbClr val="3333CC"/>
              </a:solidFill>
            </a:endParaRPr>
          </a:p>
          <a:p>
            <a:pPr indent="0" lvl="0" marL="0" rtl="0" algn="l">
              <a:lnSpc>
                <a:spcPct val="100000"/>
              </a:lnSpc>
              <a:spcBef>
                <a:spcPts val="700"/>
              </a:spcBef>
              <a:spcAft>
                <a:spcPts val="0"/>
              </a:spcAft>
              <a:buClr>
                <a:srgbClr val="3333CC"/>
              </a:buClr>
              <a:buSzPts val="1400"/>
              <a:buFont typeface="Times New Roman"/>
              <a:buChar char="•"/>
            </a:pPr>
            <a:r>
              <a:rPr lang="en-US" sz="1400">
                <a:solidFill>
                  <a:srgbClr val="000000"/>
                </a:solidFill>
                <a:latin typeface="Times New Roman"/>
                <a:ea typeface="Times New Roman"/>
                <a:cs typeface="Times New Roman"/>
                <a:sym typeface="Times New Roman"/>
              </a:rPr>
              <a:t> </a:t>
            </a:r>
            <a:r>
              <a:rPr b="1" lang="en-US">
                <a:latin typeface="Georgia"/>
                <a:ea typeface="Georgia"/>
                <a:cs typeface="Georgia"/>
                <a:sym typeface="Georgia"/>
              </a:rPr>
              <a:t>Part I</a:t>
            </a:r>
            <a:endParaRPr b="1">
              <a:latin typeface="Georgia"/>
              <a:ea typeface="Georgia"/>
              <a:cs typeface="Georgia"/>
              <a:sym typeface="Georgia"/>
            </a:endParaRPr>
          </a:p>
          <a:p>
            <a:pPr indent="0" lvl="0" marL="0" rtl="0" algn="l">
              <a:lnSpc>
                <a:spcPct val="100000"/>
              </a:lnSpc>
              <a:spcBef>
                <a:spcPts val="200"/>
              </a:spcBef>
              <a:spcAft>
                <a:spcPts val="0"/>
              </a:spcAft>
              <a:buClr>
                <a:srgbClr val="000000"/>
              </a:buClr>
              <a:buSzPts val="1400"/>
              <a:buFont typeface="Verdana"/>
              <a:buNone/>
            </a:pPr>
            <a:r>
              <a:rPr i="1" lang="en-US" sz="1400">
                <a:solidFill>
                  <a:srgbClr val="000000"/>
                </a:solidFill>
                <a:latin typeface="Verdana"/>
                <a:ea typeface="Verdana"/>
                <a:cs typeface="Verdana"/>
                <a:sym typeface="Verdana"/>
              </a:rPr>
              <a:t>1. What are the physical signs and symptoms of Progressive dehydration, such as Darlene might have experienced?</a:t>
            </a:r>
            <a:endParaRPr/>
          </a:p>
        </p:txBody>
      </p:sp>
      <p:sp>
        <p:nvSpPr>
          <p:cNvPr id="572" name="Google Shape;572;g97e87fba88_0_0"/>
          <p:cNvSpPr txBox="1"/>
          <p:nvPr>
            <p:ph type="title"/>
          </p:nvPr>
        </p:nvSpPr>
        <p:spPr>
          <a:xfrm>
            <a:off x="297684" y="1037833"/>
            <a:ext cx="6728400" cy="567900"/>
          </a:xfrm>
          <a:prstGeom prst="rect">
            <a:avLst/>
          </a:prstGeom>
          <a:noFill/>
          <a:ln>
            <a:noFill/>
          </a:ln>
        </p:spPr>
        <p:txBody>
          <a:bodyPr anchorCtr="0" anchor="b"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1870"/>
              <a:buFont typeface="Georgia"/>
              <a:buNone/>
            </a:pPr>
            <a:r>
              <a:rPr b="1" lang="en-US" sz="1870">
                <a:latin typeface="Georgia"/>
                <a:ea typeface="Georgia"/>
                <a:cs typeface="Georgia"/>
                <a:sym typeface="Georgia"/>
              </a:rPr>
              <a:t>Girl Pulled Alive from Ruins, 15 Days after Earthquake</a:t>
            </a:r>
            <a:endParaRPr/>
          </a:p>
        </p:txBody>
      </p:sp>
      <p:graphicFrame>
        <p:nvGraphicFramePr>
          <p:cNvPr id="573" name="Google Shape;573;g97e87fba88_0_0"/>
          <p:cNvGraphicFramePr/>
          <p:nvPr/>
        </p:nvGraphicFramePr>
        <p:xfrm>
          <a:off x="328883" y="2811804"/>
          <a:ext cx="3000000" cy="3000000"/>
        </p:xfrm>
        <a:graphic>
          <a:graphicData uri="http://schemas.openxmlformats.org/drawingml/2006/table">
            <a:tbl>
              <a:tblPr bandRow="1">
                <a:noFill/>
                <a:tableStyleId>{A794B60B-E0D8-4CE8-97A0-9A39135A29E6}</a:tableStyleId>
              </a:tblPr>
              <a:tblGrid>
                <a:gridCol w="1795550"/>
                <a:gridCol w="6720575"/>
              </a:tblGrid>
              <a:tr h="483750">
                <a:tc>
                  <a:txBody>
                    <a:bodyPr/>
                    <a:lstStyle/>
                    <a:p>
                      <a:pPr indent="0" lvl="0" marL="0" marR="0" rtl="0" algn="ctr">
                        <a:lnSpc>
                          <a:spcPct val="100000"/>
                        </a:lnSpc>
                        <a:spcBef>
                          <a:spcPts val="0"/>
                        </a:spcBef>
                        <a:spcAft>
                          <a:spcPts val="0"/>
                        </a:spcAft>
                        <a:buClr>
                          <a:schemeClr val="dk1"/>
                        </a:buClr>
                        <a:buSzPts val="900"/>
                        <a:buFont typeface="Verdana"/>
                        <a:buNone/>
                      </a:pPr>
                      <a:r>
                        <a:rPr b="1" lang="en-US" sz="1100" u="none" cap="none" strike="noStrike">
                          <a:latin typeface="Verdana"/>
                          <a:ea typeface="Verdana"/>
                          <a:cs typeface="Verdana"/>
                          <a:sym typeface="Verdana"/>
                        </a:rPr>
                        <a:t>Level of dehydration</a:t>
                      </a:r>
                      <a:endParaRPr sz="20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900"/>
                        <a:buFont typeface="Verdana"/>
                        <a:buNone/>
                      </a:pPr>
                      <a:r>
                        <a:rPr b="1" lang="en-US" sz="1100" u="none" cap="none" strike="noStrike">
                          <a:latin typeface="Verdana"/>
                          <a:ea typeface="Verdana"/>
                          <a:cs typeface="Verdana"/>
                          <a:sym typeface="Verdana"/>
                        </a:rPr>
                        <a:t>Physical or physiological characteristics</a:t>
                      </a:r>
                      <a:endParaRPr sz="20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79575">
                <a:tc>
                  <a:txBody>
                    <a:bodyPr/>
                    <a:lstStyle/>
                    <a:p>
                      <a:pPr indent="0" lvl="0" marL="0" marR="0" rtl="0" algn="l">
                        <a:lnSpc>
                          <a:spcPct val="100000"/>
                        </a:lnSpc>
                        <a:spcBef>
                          <a:spcPts val="0"/>
                        </a:spcBef>
                        <a:spcAft>
                          <a:spcPts val="0"/>
                        </a:spcAft>
                        <a:buClr>
                          <a:schemeClr val="dk1"/>
                        </a:buClr>
                        <a:buSzPts val="900"/>
                        <a:buFont typeface="Verdana"/>
                        <a:buNone/>
                      </a:pPr>
                      <a:r>
                        <a:rPr lang="en-US" sz="1100" u="none" cap="none" strike="noStrike">
                          <a:latin typeface="Verdana"/>
                          <a:ea typeface="Verdana"/>
                          <a:cs typeface="Verdana"/>
                          <a:sym typeface="Verdana"/>
                        </a:rPr>
                        <a:t>2% body water loss</a:t>
                      </a:r>
                      <a:endParaRPr sz="20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Verdana"/>
                        <a:buNone/>
                      </a:pPr>
                      <a:r>
                        <a:rPr lang="en-US" sz="1100" u="none" cap="none" strike="noStrike">
                          <a:latin typeface="Verdana"/>
                          <a:ea typeface="Verdana"/>
                          <a:cs typeface="Verdana"/>
                          <a:sym typeface="Verdana"/>
                        </a:rPr>
                        <a:t>Thirst, lack of appetite, decreased urine output, increased cardio and respiratory function, decreased sweating.</a:t>
                      </a:r>
                      <a:endParaRPr sz="20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3500">
                <a:tc>
                  <a:txBody>
                    <a:bodyPr/>
                    <a:lstStyle/>
                    <a:p>
                      <a:pPr indent="0" lvl="0" marL="0" marR="0" rtl="0" algn="l">
                        <a:lnSpc>
                          <a:spcPct val="100000"/>
                        </a:lnSpc>
                        <a:spcBef>
                          <a:spcPts val="0"/>
                        </a:spcBef>
                        <a:spcAft>
                          <a:spcPts val="0"/>
                        </a:spcAft>
                        <a:buClr>
                          <a:schemeClr val="dk1"/>
                        </a:buClr>
                        <a:buSzPts val="900"/>
                        <a:buFont typeface="Verdana"/>
                        <a:buNone/>
                      </a:pPr>
                      <a:r>
                        <a:rPr lang="en-US" sz="1100" u="none" cap="none" strike="noStrike">
                          <a:latin typeface="Verdana"/>
                          <a:ea typeface="Verdana"/>
                          <a:cs typeface="Verdana"/>
                          <a:sym typeface="Verdana"/>
                        </a:rPr>
                        <a:t>5% body water loss</a:t>
                      </a:r>
                      <a:endParaRPr sz="20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Verdana"/>
                        <a:buNone/>
                      </a:pPr>
                      <a:r>
                        <a:rPr lang="en-US" sz="1100" u="none" cap="none" strike="noStrike">
                          <a:latin typeface="Verdana"/>
                          <a:ea typeface="Verdana"/>
                          <a:cs typeface="Verdana"/>
                          <a:sym typeface="Verdana"/>
                        </a:rPr>
                        <a:t>Sleepy, headache, nau sea, dimmed vision, increased body temperature, decreased urination, fatigue, muscle cramps, tingling in limbs</a:t>
                      </a:r>
                      <a:endParaRPr sz="20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3500">
                <a:tc>
                  <a:txBody>
                    <a:bodyPr/>
                    <a:lstStyle/>
                    <a:p>
                      <a:pPr indent="0" lvl="0" marL="0" marR="0" rtl="0" algn="l">
                        <a:lnSpc>
                          <a:spcPct val="100000"/>
                        </a:lnSpc>
                        <a:spcBef>
                          <a:spcPts val="0"/>
                        </a:spcBef>
                        <a:spcAft>
                          <a:spcPts val="0"/>
                        </a:spcAft>
                        <a:buClr>
                          <a:schemeClr val="dk1"/>
                        </a:buClr>
                        <a:buSzPts val="900"/>
                        <a:buFont typeface="Verdana"/>
                        <a:buNone/>
                      </a:pPr>
                      <a:r>
                        <a:rPr lang="en-US" sz="1100" u="none" cap="none" strike="noStrike">
                          <a:latin typeface="Verdana"/>
                          <a:ea typeface="Verdana"/>
                          <a:cs typeface="Verdana"/>
                          <a:sym typeface="Verdana"/>
                        </a:rPr>
                        <a:t>10% body water loss</a:t>
                      </a:r>
                      <a:endParaRPr sz="20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Verdana"/>
                        <a:buNone/>
                      </a:pPr>
                      <a:r>
                        <a:rPr lang="en-US" sz="1100" u="none" cap="none" strike="noStrike">
                          <a:latin typeface="Verdana"/>
                          <a:ea typeface="Verdana"/>
                          <a:cs typeface="Verdana"/>
                          <a:sym typeface="Verdana"/>
                        </a:rPr>
                        <a:t>Muscle spasms, shriveling and wrinkling of skin, lack of urination—painful, confusion, seizures, racing pulse, hypo and/or hyperthermia.</a:t>
                      </a:r>
                      <a:endParaRPr sz="20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83750">
                <a:tc>
                  <a:txBody>
                    <a:bodyPr/>
                    <a:lstStyle/>
                    <a:p>
                      <a:pPr indent="0" lvl="0" marL="0" marR="0" rtl="0" algn="l">
                        <a:lnSpc>
                          <a:spcPct val="100000"/>
                        </a:lnSpc>
                        <a:spcBef>
                          <a:spcPts val="0"/>
                        </a:spcBef>
                        <a:spcAft>
                          <a:spcPts val="0"/>
                        </a:spcAft>
                        <a:buClr>
                          <a:schemeClr val="dk1"/>
                        </a:buClr>
                        <a:buSzPts val="900"/>
                        <a:buFont typeface="Verdana"/>
                        <a:buNone/>
                      </a:pPr>
                      <a:r>
                        <a:rPr lang="en-US" sz="1100" u="none" cap="none" strike="noStrike">
                          <a:latin typeface="Verdana"/>
                          <a:ea typeface="Verdana"/>
                          <a:cs typeface="Verdana"/>
                          <a:sym typeface="Verdana"/>
                        </a:rPr>
                        <a:t>12% body water loss</a:t>
                      </a:r>
                      <a:endParaRPr sz="20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Verdana"/>
                        <a:buNone/>
                      </a:pPr>
                      <a:r>
                        <a:rPr lang="en-US" sz="1100" u="none" cap="none" strike="noStrike">
                          <a:latin typeface="Verdana"/>
                          <a:ea typeface="Verdana"/>
                          <a:cs typeface="Verdana"/>
                          <a:sym typeface="Verdana"/>
                        </a:rPr>
                        <a:t>Clinical shock; unconscious; depressed function of all organ systems.</a:t>
                      </a:r>
                      <a:endParaRPr sz="20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grpSp>
        <p:nvGrpSpPr>
          <p:cNvPr id="578" name="Google Shape;578;g97e87fba88_0_11"/>
          <p:cNvGrpSpPr/>
          <p:nvPr/>
        </p:nvGrpSpPr>
        <p:grpSpPr>
          <a:xfrm>
            <a:off x="-52298" y="6387584"/>
            <a:ext cx="9196221" cy="567357"/>
            <a:chOff x="-1" y="-1"/>
            <a:chExt cx="9196221" cy="567357"/>
          </a:xfrm>
        </p:grpSpPr>
        <p:sp>
          <p:nvSpPr>
            <p:cNvPr id="579" name="Google Shape;579;g97e87fba88_0_11"/>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80" name="Google Shape;580;g97e87fba88_0_11"/>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81" name="Google Shape;581;g97e87fba88_0_11"/>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582" name="Google Shape;582;g97e87fba88_0_11"/>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583" name="Google Shape;583;g97e87fba88_0_11"/>
          <p:cNvSpPr txBox="1"/>
          <p:nvPr>
            <p:ph idx="1" type="body"/>
          </p:nvPr>
        </p:nvSpPr>
        <p:spPr>
          <a:xfrm>
            <a:off x="410452" y="816166"/>
            <a:ext cx="8175900" cy="730800"/>
          </a:xfrm>
          <a:prstGeom prst="rect">
            <a:avLst/>
          </a:prstGeom>
          <a:noFill/>
          <a:ln>
            <a:noFill/>
          </a:ln>
        </p:spPr>
        <p:txBody>
          <a:bodyPr anchorCtr="0" anchor="t" bIns="34300" lIns="34300" spcFirstLastPara="1" rIns="34300" wrap="square" tIns="34300">
            <a:noAutofit/>
          </a:bodyPr>
          <a:lstStyle/>
          <a:p>
            <a:pPr indent="0" lvl="0" marL="0" rtl="0" algn="l">
              <a:lnSpc>
                <a:spcPct val="100000"/>
              </a:lnSpc>
              <a:spcBef>
                <a:spcPts val="1100"/>
              </a:spcBef>
              <a:spcAft>
                <a:spcPts val="0"/>
              </a:spcAft>
              <a:buClr>
                <a:srgbClr val="3333CC"/>
              </a:buClr>
              <a:buSzPts val="2000"/>
              <a:buFont typeface="Times New Roman"/>
              <a:buChar char="•"/>
            </a:pPr>
            <a:r>
              <a:rPr lang="en-US" sz="3200">
                <a:solidFill>
                  <a:srgbClr val="000000"/>
                </a:solidFill>
                <a:latin typeface="Times New Roman"/>
                <a:ea typeface="Times New Roman"/>
                <a:cs typeface="Times New Roman"/>
                <a:sym typeface="Times New Roman"/>
              </a:rPr>
              <a:t> </a:t>
            </a:r>
            <a:r>
              <a:rPr b="1" lang="en-US" sz="2000">
                <a:latin typeface="Georgia"/>
                <a:ea typeface="Georgia"/>
                <a:cs typeface="Georgia"/>
                <a:sym typeface="Georgia"/>
              </a:rPr>
              <a:t>Part I</a:t>
            </a:r>
            <a:endParaRPr b="1" sz="2000">
              <a:latin typeface="Georgia"/>
              <a:ea typeface="Georgia"/>
              <a:cs typeface="Georgia"/>
              <a:sym typeface="Georgia"/>
            </a:endParaRPr>
          </a:p>
          <a:p>
            <a:pPr indent="0" lvl="0" marL="0" rtl="0" algn="l">
              <a:lnSpc>
                <a:spcPct val="100000"/>
              </a:lnSpc>
              <a:spcBef>
                <a:spcPts val="400"/>
              </a:spcBef>
              <a:spcAft>
                <a:spcPts val="0"/>
              </a:spcAft>
              <a:buClr>
                <a:srgbClr val="000000"/>
              </a:buClr>
              <a:buSzPts val="1200"/>
              <a:buFont typeface="Verdana"/>
              <a:buNone/>
            </a:pPr>
            <a:r>
              <a:rPr i="1" lang="en-US" sz="1400">
                <a:solidFill>
                  <a:srgbClr val="000000"/>
                </a:solidFill>
                <a:latin typeface="Verdana"/>
                <a:ea typeface="Verdana"/>
                <a:cs typeface="Verdana"/>
                <a:sym typeface="Verdana"/>
              </a:rPr>
              <a:t>2.</a:t>
            </a:r>
            <a:r>
              <a:rPr lang="en-US" sz="1000"/>
              <a:t> </a:t>
            </a:r>
            <a:r>
              <a:rPr i="1" lang="en-US" sz="1400">
                <a:solidFill>
                  <a:srgbClr val="000000"/>
                </a:solidFill>
                <a:latin typeface="Verdana"/>
                <a:ea typeface="Verdana"/>
                <a:cs typeface="Verdana"/>
                <a:sym typeface="Verdana"/>
              </a:rPr>
              <a:t>What do we know so far about Darlene’s physiological responses to her prolonged ordeal?</a:t>
            </a:r>
            <a:endParaRPr sz="3600"/>
          </a:p>
        </p:txBody>
      </p:sp>
      <p:sp>
        <p:nvSpPr>
          <p:cNvPr id="584" name="Google Shape;584;g97e87fba88_0_11"/>
          <p:cNvSpPr txBox="1"/>
          <p:nvPr>
            <p:ph type="title"/>
          </p:nvPr>
        </p:nvSpPr>
        <p:spPr>
          <a:xfrm>
            <a:off x="892050" y="191952"/>
            <a:ext cx="6728400" cy="567900"/>
          </a:xfrm>
          <a:prstGeom prst="rect">
            <a:avLst/>
          </a:prstGeom>
          <a:noFill/>
          <a:ln>
            <a:noFill/>
          </a:ln>
        </p:spPr>
        <p:txBody>
          <a:bodyPr anchorCtr="0" anchor="b"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1870"/>
              <a:buFont typeface="Georgia"/>
              <a:buNone/>
            </a:pPr>
            <a:r>
              <a:rPr b="1" lang="en-US" sz="1870">
                <a:latin typeface="Georgia"/>
                <a:ea typeface="Georgia"/>
                <a:cs typeface="Georgia"/>
                <a:sym typeface="Georgia"/>
              </a:rPr>
              <a:t>Girl Pulled Alive from Ruins, 15 Days after Earthquake</a:t>
            </a:r>
            <a:endParaRPr/>
          </a:p>
        </p:txBody>
      </p:sp>
      <p:sp>
        <p:nvSpPr>
          <p:cNvPr id="585" name="Google Shape;585;g97e87fba88_0_11"/>
          <p:cNvSpPr txBox="1"/>
          <p:nvPr/>
        </p:nvSpPr>
        <p:spPr>
          <a:xfrm>
            <a:off x="177500" y="2136925"/>
            <a:ext cx="2517300" cy="356100"/>
          </a:xfrm>
          <a:prstGeom prst="rect">
            <a:avLst/>
          </a:prstGeom>
          <a:noFill/>
          <a:ln>
            <a:noFill/>
          </a:ln>
        </p:spPr>
        <p:txBody>
          <a:bodyPr anchorCtr="0" anchor="ctr" bIns="38125" lIns="38125" spcFirstLastPara="1" rIns="38125" wrap="square" tIns="38125">
            <a:noAutofit/>
          </a:bodyPr>
          <a:lstStyle/>
          <a:p>
            <a:pPr indent="388620" lvl="0" marL="0" marR="38862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C</a:t>
            </a:r>
            <a:r>
              <a:rPr b="0" i="0" lang="en-US" sz="1200" u="none" cap="none" strike="noStrike">
                <a:solidFill>
                  <a:srgbClr val="000000"/>
                </a:solidFill>
                <a:latin typeface="Verdana"/>
                <a:ea typeface="Verdana"/>
                <a:cs typeface="Verdana"/>
                <a:sym typeface="Verdana"/>
              </a:rPr>
              <a:t>onscious but weak</a:t>
            </a:r>
            <a:endParaRPr b="0" i="0" sz="1400" u="none" cap="none" strike="noStrike">
              <a:solidFill>
                <a:srgbClr val="000000"/>
              </a:solidFill>
              <a:latin typeface="Arial"/>
              <a:ea typeface="Arial"/>
              <a:cs typeface="Arial"/>
              <a:sym typeface="Arial"/>
            </a:endParaRPr>
          </a:p>
        </p:txBody>
      </p:sp>
      <p:sp>
        <p:nvSpPr>
          <p:cNvPr id="586" name="Google Shape;586;g97e87fba88_0_11"/>
          <p:cNvSpPr txBox="1"/>
          <p:nvPr/>
        </p:nvSpPr>
        <p:spPr>
          <a:xfrm>
            <a:off x="150836" y="2910406"/>
            <a:ext cx="2390700" cy="446400"/>
          </a:xfrm>
          <a:prstGeom prst="rect">
            <a:avLst/>
          </a:prstGeom>
          <a:noFill/>
          <a:ln>
            <a:noFill/>
          </a:ln>
        </p:spPr>
        <p:txBody>
          <a:bodyPr anchorCtr="0" anchor="ctr" bIns="38125" lIns="38125" spcFirstLastPara="1" rIns="38125" wrap="square" tIns="38125">
            <a:noAutofit/>
          </a:bodyPr>
          <a:lstStyle/>
          <a:p>
            <a:pPr indent="388620" lvl="0" marL="0" marR="38862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 W</a:t>
            </a:r>
            <a:r>
              <a:rPr b="0" i="0" lang="en-US" sz="1200" u="none" cap="none" strike="noStrike">
                <a:solidFill>
                  <a:srgbClr val="000000"/>
                </a:solidFill>
                <a:latin typeface="Verdana"/>
                <a:ea typeface="Verdana"/>
                <a:cs typeface="Verdana"/>
                <a:sym typeface="Verdana"/>
              </a:rPr>
              <a:t>eak pulse and low blood pressure</a:t>
            </a:r>
            <a:endParaRPr b="0" i="0" sz="1400" u="none" cap="none" strike="noStrike">
              <a:solidFill>
                <a:srgbClr val="000000"/>
              </a:solidFill>
              <a:latin typeface="Arial"/>
              <a:ea typeface="Arial"/>
              <a:cs typeface="Arial"/>
              <a:sym typeface="Arial"/>
            </a:endParaRPr>
          </a:p>
        </p:txBody>
      </p:sp>
      <p:sp>
        <p:nvSpPr>
          <p:cNvPr id="587" name="Google Shape;587;g97e87fba88_0_11"/>
          <p:cNvSpPr txBox="1"/>
          <p:nvPr/>
        </p:nvSpPr>
        <p:spPr>
          <a:xfrm>
            <a:off x="2694800" y="2853335"/>
            <a:ext cx="6234000" cy="446400"/>
          </a:xfrm>
          <a:prstGeom prst="rect">
            <a:avLst/>
          </a:prstGeom>
          <a:noFill/>
          <a:ln>
            <a:noFill/>
          </a:ln>
        </p:spPr>
        <p:txBody>
          <a:bodyPr anchorCtr="0" anchor="ctr" bIns="38125" lIns="38125" spcFirstLastPara="1" rIns="38125" wrap="square" tIns="38125">
            <a:noAutofit/>
          </a:bodyPr>
          <a:lstStyle/>
          <a:p>
            <a:pPr indent="388620" lvl="0" marL="0" marR="388620" rtl="0" algn="l">
              <a:lnSpc>
                <a:spcPct val="100000"/>
              </a:lnSpc>
              <a:spcBef>
                <a:spcPts val="0"/>
              </a:spcBef>
              <a:spcAft>
                <a:spcPts val="0"/>
              </a:spcAft>
              <a:buClr>
                <a:srgbClr val="000000"/>
              </a:buClr>
              <a:buSzPts val="1200"/>
              <a:buFont typeface="Verdana"/>
              <a:buNone/>
            </a:pPr>
            <a:r>
              <a:rPr b="1" i="0" lang="en-US" sz="1200" u="none" cap="none" strike="noStrike">
                <a:solidFill>
                  <a:srgbClr val="000000"/>
                </a:solidFill>
                <a:latin typeface="Verdana"/>
                <a:ea typeface="Verdana"/>
                <a:cs typeface="Verdana"/>
                <a:sym typeface="Verdana"/>
              </a:rPr>
              <a:t>symptomatic of excessive extracellular water loss from the plasma volume.</a:t>
            </a:r>
            <a:endParaRPr b="0" i="0" sz="1400" u="none" cap="none" strike="noStrike">
              <a:solidFill>
                <a:srgbClr val="000000"/>
              </a:solidFill>
              <a:latin typeface="Arial"/>
              <a:ea typeface="Arial"/>
              <a:cs typeface="Arial"/>
              <a:sym typeface="Arial"/>
            </a:endParaRPr>
          </a:p>
        </p:txBody>
      </p:sp>
      <p:sp>
        <p:nvSpPr>
          <p:cNvPr id="588" name="Google Shape;588;g97e87fba88_0_11"/>
          <p:cNvSpPr txBox="1"/>
          <p:nvPr/>
        </p:nvSpPr>
        <p:spPr>
          <a:xfrm>
            <a:off x="150836" y="3667559"/>
            <a:ext cx="2350500" cy="292500"/>
          </a:xfrm>
          <a:prstGeom prst="rect">
            <a:avLst/>
          </a:prstGeom>
          <a:noFill/>
          <a:ln>
            <a:noFill/>
          </a:ln>
        </p:spPr>
        <p:txBody>
          <a:bodyPr anchorCtr="0" anchor="ctr" bIns="38125" lIns="38125" spcFirstLastPara="1" rIns="38125" wrap="square" tIns="38125">
            <a:noAutofit/>
          </a:bodyPr>
          <a:lstStyle/>
          <a:p>
            <a:pPr indent="388620" lvl="0" marL="0" marR="388620" rtl="0" algn="l">
              <a:lnSpc>
                <a:spcPct val="100000"/>
              </a:lnSpc>
              <a:spcBef>
                <a:spcPts val="0"/>
              </a:spcBef>
              <a:spcAft>
                <a:spcPts val="0"/>
              </a:spcAft>
              <a:buClr>
                <a:srgbClr val="000000"/>
              </a:buClr>
              <a:buSzPts val="1400"/>
              <a:buFont typeface="Verdana"/>
              <a:buNone/>
            </a:pPr>
            <a:r>
              <a:rPr b="0" i="0" lang="en-US" sz="1400" u="none" cap="none" strike="noStrike">
                <a:solidFill>
                  <a:srgbClr val="000000"/>
                </a:solidFill>
                <a:latin typeface="Verdana"/>
                <a:ea typeface="Verdana"/>
                <a:cs typeface="Verdana"/>
                <a:sym typeface="Verdana"/>
              </a:rPr>
              <a:t> Skin pinch test</a:t>
            </a:r>
            <a:endParaRPr b="0" i="0" sz="1400" u="none" cap="none" strike="noStrike">
              <a:solidFill>
                <a:srgbClr val="000000"/>
              </a:solidFill>
              <a:latin typeface="Arial"/>
              <a:ea typeface="Arial"/>
              <a:cs typeface="Arial"/>
              <a:sym typeface="Arial"/>
            </a:endParaRPr>
          </a:p>
        </p:txBody>
      </p:sp>
      <p:sp>
        <p:nvSpPr>
          <p:cNvPr id="589" name="Google Shape;589;g97e87fba88_0_11"/>
          <p:cNvSpPr txBox="1"/>
          <p:nvPr/>
        </p:nvSpPr>
        <p:spPr>
          <a:xfrm>
            <a:off x="156539" y="4392261"/>
            <a:ext cx="2344800" cy="294300"/>
          </a:xfrm>
          <a:prstGeom prst="rect">
            <a:avLst/>
          </a:prstGeom>
          <a:noFill/>
          <a:ln>
            <a:noFill/>
          </a:ln>
        </p:spPr>
        <p:txBody>
          <a:bodyPr anchorCtr="0" anchor="ctr" bIns="38125" lIns="38125" spcFirstLastPara="1" rIns="38125" wrap="square" tIns="38125">
            <a:noAutofit/>
          </a:bodyPr>
          <a:lstStyle/>
          <a:p>
            <a:pPr indent="388620" lvl="0" marL="0" marR="38862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a:t>
            </a:r>
            <a:r>
              <a:rPr b="0" i="0" lang="en-US" sz="1400" u="none" cap="none" strike="noStrike">
                <a:solidFill>
                  <a:srgbClr val="000000"/>
                </a:solidFill>
                <a:latin typeface="Verdana"/>
                <a:ea typeface="Verdana"/>
                <a:cs typeface="Verdana"/>
                <a:sym typeface="Verdana"/>
              </a:rPr>
              <a:t>dministered oxygen</a:t>
            </a:r>
            <a:endParaRPr b="0" i="0" sz="1400" u="none" cap="none" strike="noStrike">
              <a:solidFill>
                <a:srgbClr val="000000"/>
              </a:solidFill>
              <a:latin typeface="Arial"/>
              <a:ea typeface="Arial"/>
              <a:cs typeface="Arial"/>
              <a:sym typeface="Arial"/>
            </a:endParaRPr>
          </a:p>
        </p:txBody>
      </p:sp>
      <p:sp>
        <p:nvSpPr>
          <p:cNvPr id="590" name="Google Shape;590;g97e87fba88_0_11"/>
          <p:cNvSpPr txBox="1"/>
          <p:nvPr/>
        </p:nvSpPr>
        <p:spPr>
          <a:xfrm>
            <a:off x="2541493" y="3641077"/>
            <a:ext cx="5647800" cy="261600"/>
          </a:xfrm>
          <a:prstGeom prst="rect">
            <a:avLst/>
          </a:prstGeom>
          <a:noFill/>
          <a:ln>
            <a:noFill/>
          </a:ln>
        </p:spPr>
        <p:txBody>
          <a:bodyPr anchorCtr="0" anchor="ctr" bIns="38125" lIns="38125" spcFirstLastPara="1" rIns="38125" wrap="square" tIns="38125">
            <a:noAutofit/>
          </a:bodyPr>
          <a:lstStyle/>
          <a:p>
            <a:pPr indent="388620" lvl="0" marL="0" marR="388620" rtl="0" algn="l">
              <a:lnSpc>
                <a:spcPct val="100000"/>
              </a:lnSpc>
              <a:spcBef>
                <a:spcPts val="0"/>
              </a:spcBef>
              <a:spcAft>
                <a:spcPts val="0"/>
              </a:spcAft>
              <a:buClr>
                <a:srgbClr val="000000"/>
              </a:buClr>
              <a:buSzPts val="1200"/>
              <a:buFont typeface="Verdana"/>
              <a:buNone/>
            </a:pPr>
            <a:r>
              <a:rPr b="1" i="0" lang="en-US" sz="1200" u="none" cap="none" strike="noStrike">
                <a:solidFill>
                  <a:srgbClr val="000000"/>
                </a:solidFill>
                <a:latin typeface="Verdana"/>
                <a:ea typeface="Verdana"/>
                <a:cs typeface="Verdana"/>
                <a:sym typeface="Verdana"/>
              </a:rPr>
              <a:t>excessive interstitial water loss from the skin</a:t>
            </a:r>
            <a:endParaRPr b="0" i="0" sz="1400" u="none" cap="none" strike="noStrike">
              <a:solidFill>
                <a:srgbClr val="000000"/>
              </a:solidFill>
              <a:latin typeface="Arial"/>
              <a:ea typeface="Arial"/>
              <a:cs typeface="Arial"/>
              <a:sym typeface="Arial"/>
            </a:endParaRPr>
          </a:p>
        </p:txBody>
      </p:sp>
      <p:sp>
        <p:nvSpPr>
          <p:cNvPr id="591" name="Google Shape;591;g97e87fba88_0_11"/>
          <p:cNvSpPr txBox="1"/>
          <p:nvPr/>
        </p:nvSpPr>
        <p:spPr>
          <a:xfrm>
            <a:off x="2541494" y="4285861"/>
            <a:ext cx="6158700" cy="446400"/>
          </a:xfrm>
          <a:prstGeom prst="rect">
            <a:avLst/>
          </a:prstGeom>
          <a:noFill/>
          <a:ln>
            <a:noFill/>
          </a:ln>
        </p:spPr>
        <p:txBody>
          <a:bodyPr anchorCtr="0" anchor="ctr" bIns="38125" lIns="38125" spcFirstLastPara="1" rIns="38125" wrap="square" tIns="38125">
            <a:noAutofit/>
          </a:bodyPr>
          <a:lstStyle/>
          <a:p>
            <a:pPr indent="388620" lvl="0" marL="0" marR="388620" rtl="0" algn="l">
              <a:lnSpc>
                <a:spcPct val="100000"/>
              </a:lnSpc>
              <a:spcBef>
                <a:spcPts val="0"/>
              </a:spcBef>
              <a:spcAft>
                <a:spcPts val="0"/>
              </a:spcAft>
              <a:buClr>
                <a:srgbClr val="000000"/>
              </a:buClr>
              <a:buSzPts val="1200"/>
              <a:buFont typeface="Verdana"/>
              <a:buNone/>
            </a:pPr>
            <a:r>
              <a:rPr b="1" i="0" lang="en-US" sz="1200" u="none" cap="none" strike="noStrike">
                <a:solidFill>
                  <a:srgbClr val="000000"/>
                </a:solidFill>
                <a:latin typeface="Verdana"/>
                <a:ea typeface="Verdana"/>
                <a:cs typeface="Verdana"/>
                <a:sym typeface="Verdana"/>
              </a:rPr>
              <a:t>very low blood pressure was probably not adequately perfusing the central nervous system.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grpSp>
        <p:nvGrpSpPr>
          <p:cNvPr id="596" name="Google Shape;596;g97e87fba88_0_28"/>
          <p:cNvGrpSpPr/>
          <p:nvPr/>
        </p:nvGrpSpPr>
        <p:grpSpPr>
          <a:xfrm>
            <a:off x="-52298" y="6290640"/>
            <a:ext cx="9196221" cy="567357"/>
            <a:chOff x="-1" y="-1"/>
            <a:chExt cx="9196221" cy="567357"/>
          </a:xfrm>
        </p:grpSpPr>
        <p:sp>
          <p:nvSpPr>
            <p:cNvPr id="597" name="Google Shape;597;g97e87fba88_0_28"/>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98" name="Google Shape;598;g97e87fba88_0_28"/>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99" name="Google Shape;599;g97e87fba88_0_28"/>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600" name="Google Shape;600;g97e87fba88_0_28"/>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601" name="Google Shape;601;g97e87fba88_0_28"/>
          <p:cNvSpPr txBox="1"/>
          <p:nvPr>
            <p:ph idx="1" type="body"/>
          </p:nvPr>
        </p:nvSpPr>
        <p:spPr>
          <a:xfrm>
            <a:off x="411192" y="1516053"/>
            <a:ext cx="7694400" cy="1444500"/>
          </a:xfrm>
          <a:prstGeom prst="rect">
            <a:avLst/>
          </a:prstGeom>
          <a:noFill/>
          <a:ln>
            <a:noFill/>
          </a:ln>
        </p:spPr>
        <p:txBody>
          <a:bodyPr anchorCtr="0" anchor="t" bIns="34300" lIns="34300" spcFirstLastPara="1" rIns="34300" wrap="square" tIns="34300">
            <a:noAutofit/>
          </a:bodyPr>
          <a:lstStyle/>
          <a:p>
            <a:pPr indent="0" lvl="0" marL="0" rtl="0" algn="l">
              <a:lnSpc>
                <a:spcPct val="100000"/>
              </a:lnSpc>
              <a:spcBef>
                <a:spcPts val="1200"/>
              </a:spcBef>
              <a:spcAft>
                <a:spcPts val="0"/>
              </a:spcAft>
              <a:buClr>
                <a:srgbClr val="3333CC"/>
              </a:buClr>
              <a:buSzPts val="2000"/>
              <a:buFont typeface="Times New Roman"/>
              <a:buChar char="•"/>
            </a:pPr>
            <a:r>
              <a:rPr lang="en-US" sz="2000">
                <a:solidFill>
                  <a:srgbClr val="000000"/>
                </a:solidFill>
                <a:latin typeface="Times New Roman"/>
                <a:ea typeface="Times New Roman"/>
                <a:cs typeface="Times New Roman"/>
                <a:sym typeface="Times New Roman"/>
              </a:rPr>
              <a:t> </a:t>
            </a:r>
            <a:r>
              <a:rPr b="1" lang="en-US" sz="1400">
                <a:latin typeface="Georgia"/>
                <a:ea typeface="Georgia"/>
                <a:cs typeface="Georgia"/>
                <a:sym typeface="Georgia"/>
              </a:rPr>
              <a:t>Part II</a:t>
            </a:r>
            <a:endParaRPr b="1" sz="1400">
              <a:latin typeface="Georgia"/>
              <a:ea typeface="Georgia"/>
              <a:cs typeface="Georgia"/>
              <a:sym typeface="Georgia"/>
            </a:endParaRPr>
          </a:p>
          <a:p>
            <a:pPr indent="0" lvl="0" marL="0" rtl="0" algn="l">
              <a:lnSpc>
                <a:spcPct val="100000"/>
              </a:lnSpc>
              <a:spcBef>
                <a:spcPts val="400"/>
              </a:spcBef>
              <a:spcAft>
                <a:spcPts val="0"/>
              </a:spcAft>
              <a:buClr>
                <a:srgbClr val="000000"/>
              </a:buClr>
              <a:buSzPts val="1200"/>
              <a:buFont typeface="Verdana"/>
              <a:buNone/>
            </a:pPr>
            <a:r>
              <a:rPr i="1" lang="en-US" sz="1200">
                <a:solidFill>
                  <a:srgbClr val="000000"/>
                </a:solidFill>
                <a:latin typeface="Verdana"/>
                <a:ea typeface="Verdana"/>
                <a:cs typeface="Verdana"/>
                <a:sym typeface="Verdana"/>
              </a:rPr>
              <a:t>3. Based on the diagram (in Part II of the case study), what are the major water compartments of the body, and how does water move between them? What is the 60–40–20 rule for body water?</a:t>
            </a:r>
            <a:endParaRPr/>
          </a:p>
        </p:txBody>
      </p:sp>
      <p:sp>
        <p:nvSpPr>
          <p:cNvPr id="602" name="Google Shape;602;g97e87fba88_0_28"/>
          <p:cNvSpPr txBox="1"/>
          <p:nvPr>
            <p:ph type="title"/>
          </p:nvPr>
        </p:nvSpPr>
        <p:spPr>
          <a:xfrm>
            <a:off x="297684" y="1037833"/>
            <a:ext cx="6728400" cy="567900"/>
          </a:xfrm>
          <a:prstGeom prst="rect">
            <a:avLst/>
          </a:prstGeom>
          <a:noFill/>
          <a:ln>
            <a:noFill/>
          </a:ln>
        </p:spPr>
        <p:txBody>
          <a:bodyPr anchorCtr="0" anchor="b"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1870"/>
              <a:buFont typeface="Georgia"/>
              <a:buNone/>
            </a:pPr>
            <a:r>
              <a:rPr b="1" lang="en-US" sz="1870">
                <a:latin typeface="Georgia"/>
                <a:ea typeface="Georgia"/>
                <a:cs typeface="Georgia"/>
                <a:sym typeface="Georgia"/>
              </a:rPr>
              <a:t>Girl Pulled Alive from Ruins, 15 Days after Earthquake</a:t>
            </a:r>
            <a:endParaRPr/>
          </a:p>
        </p:txBody>
      </p:sp>
      <p:sp>
        <p:nvSpPr>
          <p:cNvPr id="603" name="Google Shape;603;g97e87fba88_0_28"/>
          <p:cNvSpPr txBox="1"/>
          <p:nvPr/>
        </p:nvSpPr>
        <p:spPr>
          <a:xfrm>
            <a:off x="297684" y="3031398"/>
            <a:ext cx="5802900" cy="2231400"/>
          </a:xfrm>
          <a:prstGeom prst="rect">
            <a:avLst/>
          </a:prstGeom>
          <a:noFill/>
          <a:ln>
            <a:noFill/>
          </a:ln>
        </p:spPr>
        <p:txBody>
          <a:bodyPr anchorCtr="0" anchor="ctr" bIns="38125" lIns="38125" spcFirstLastPara="1" rIns="38125" wrap="square" tIns="38125">
            <a:noAutofit/>
          </a:bodyPr>
          <a:lstStyle/>
          <a:p>
            <a:pPr indent="0" lvl="0" marL="0" marR="0" rtl="0" algn="l">
              <a:lnSpc>
                <a:spcPct val="100000"/>
              </a:lnSpc>
              <a:spcBef>
                <a:spcPts val="0"/>
              </a:spcBef>
              <a:spcAft>
                <a:spcPts val="0"/>
              </a:spcAft>
              <a:buClr>
                <a:srgbClr val="000000"/>
              </a:buClr>
              <a:buSzPts val="1400"/>
              <a:buFont typeface="Georgia"/>
              <a:buNone/>
            </a:pPr>
            <a:r>
              <a:rPr b="0" i="0" lang="en-US" sz="1400" u="none" cap="none" strike="noStrike">
                <a:solidFill>
                  <a:srgbClr val="000000"/>
                </a:solidFill>
                <a:latin typeface="Georgia"/>
                <a:ea typeface="Georgia"/>
                <a:cs typeface="Georgia"/>
                <a:sym typeface="Georgia"/>
              </a:rPr>
              <a:t>Water constitutes 60% of body mass,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Georgia"/>
              <a:buNone/>
            </a:pPr>
            <a:r>
              <a:rPr b="0" i="0" lang="en-US" sz="1400" u="none" cap="none" strike="noStrike">
                <a:solidFill>
                  <a:srgbClr val="000000"/>
                </a:solidFill>
                <a:latin typeface="Georgia"/>
                <a:ea typeface="Georgia"/>
                <a:cs typeface="Georgia"/>
                <a:sym typeface="Georgia"/>
              </a:rPr>
              <a:t>2/3 of which is </a:t>
            </a:r>
            <a:r>
              <a:rPr b="1" i="0" lang="en-US" sz="1400" u="none" cap="none" strike="noStrike">
                <a:solidFill>
                  <a:srgbClr val="000000"/>
                </a:solidFill>
                <a:latin typeface="Georgia"/>
                <a:ea typeface="Georgia"/>
                <a:cs typeface="Georgia"/>
                <a:sym typeface="Georgia"/>
              </a:rPr>
              <a:t>intracellular</a:t>
            </a:r>
            <a:r>
              <a:rPr b="0" i="0" lang="en-US" sz="1400" u="none" cap="none" strike="noStrike">
                <a:solidFill>
                  <a:srgbClr val="000000"/>
                </a:solidFill>
                <a:latin typeface="Georgia"/>
                <a:ea typeface="Georgia"/>
                <a:cs typeface="Georgia"/>
                <a:sym typeface="Georgia"/>
              </a:rPr>
              <a:t> water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Georgia"/>
              <a:buNone/>
            </a:pPr>
            <a:r>
              <a:rPr b="0" i="0" lang="en-US" sz="1400" u="none" cap="none" strike="noStrike">
                <a:solidFill>
                  <a:srgbClr val="000000"/>
                </a:solidFill>
                <a:latin typeface="Georgia"/>
                <a:ea typeface="Georgia"/>
                <a:cs typeface="Georgia"/>
                <a:sym typeface="Georgia"/>
              </a:rPr>
              <a:t>1/3 of which is </a:t>
            </a:r>
            <a:r>
              <a:rPr b="1" i="0" lang="en-US" sz="1400" u="none" cap="none" strike="noStrike">
                <a:solidFill>
                  <a:srgbClr val="000000"/>
                </a:solidFill>
                <a:latin typeface="Georgia"/>
                <a:ea typeface="Georgia"/>
                <a:cs typeface="Georgia"/>
                <a:sym typeface="Georgia"/>
              </a:rPr>
              <a:t>extracellular </a:t>
            </a:r>
            <a:r>
              <a:rPr b="0" i="0" lang="en-US" sz="1400" u="none" cap="none" strike="noStrike">
                <a:solidFill>
                  <a:srgbClr val="000000"/>
                </a:solidFill>
                <a:latin typeface="Georgia"/>
                <a:ea typeface="Georgia"/>
                <a:cs typeface="Georgia"/>
                <a:sym typeface="Georgia"/>
              </a:rPr>
              <a:t>water.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Georgia"/>
              <a:buNone/>
            </a:pPr>
            <a:r>
              <a:rPr b="0" i="0" lang="en-US" sz="1400" u="none" cap="none" strike="noStrike">
                <a:solidFill>
                  <a:srgbClr val="000000"/>
                </a:solidFill>
                <a:latin typeface="Georgia"/>
                <a:ea typeface="Georgia"/>
                <a:cs typeface="Georgia"/>
                <a:sym typeface="Georgia"/>
              </a:rPr>
              <a:t>Thus 60–40–20 stands for total body water = 60% body mass;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Georgia"/>
              <a:buNone/>
            </a:pPr>
            <a:r>
              <a:rPr b="0" i="0" lang="en-US" sz="1400" u="none" cap="none" strike="noStrike">
                <a:solidFill>
                  <a:srgbClr val="000000"/>
                </a:solidFill>
                <a:latin typeface="Georgia"/>
                <a:ea typeface="Georgia"/>
                <a:cs typeface="Georgia"/>
                <a:sym typeface="Georgia"/>
              </a:rPr>
              <a:t>                                                  intracellular water = 40% body mass;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Georgia"/>
              <a:buNone/>
            </a:pPr>
            <a:r>
              <a:rPr b="0" i="0" lang="en-US" sz="1400" u="none" cap="none" strike="noStrike">
                <a:solidFill>
                  <a:srgbClr val="000000"/>
                </a:solidFill>
                <a:latin typeface="Georgia"/>
                <a:ea typeface="Georgia"/>
                <a:cs typeface="Georgia"/>
                <a:sym typeface="Georgia"/>
              </a:rPr>
              <a:t>                                                  extracellular water = 20% body mass.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Georgia"/>
              <a:buNone/>
            </a:pPr>
            <a:r>
              <a:t/>
            </a:r>
            <a:endParaRPr b="0" i="0" sz="1400" u="none" cap="none" strike="noStrike">
              <a:solidFill>
                <a:srgbClr val="0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400"/>
              <a:buFont typeface="Georgia"/>
              <a:buNone/>
            </a:pPr>
            <a:r>
              <a:rPr b="0" i="0" lang="en-US" sz="1400" u="none" cap="none" strike="noStrike">
                <a:solidFill>
                  <a:srgbClr val="000000"/>
                </a:solidFill>
                <a:latin typeface="Georgia"/>
                <a:ea typeface="Georgia"/>
                <a:cs typeface="Georgia"/>
                <a:sym typeface="Georgia"/>
              </a:rPr>
              <a:t>The extracellular compartment consists of lymph, blood plasma, cerebrospinal fluid, digestive tract secretions and contents, joint fluid, and </a:t>
            </a:r>
            <a:r>
              <a:rPr b="1" i="0" lang="en-US" sz="1400" u="none" cap="none" strike="noStrike">
                <a:solidFill>
                  <a:srgbClr val="000000"/>
                </a:solidFill>
                <a:latin typeface="Georgia"/>
                <a:ea typeface="Georgia"/>
                <a:cs typeface="Georgia"/>
                <a:sym typeface="Georgia"/>
              </a:rPr>
              <a:t>intercellular</a:t>
            </a:r>
            <a:r>
              <a:rPr b="0" i="0" lang="en-US" sz="1400" u="none" cap="none" strike="noStrike">
                <a:solidFill>
                  <a:srgbClr val="000000"/>
                </a:solidFill>
                <a:latin typeface="Georgia"/>
                <a:ea typeface="Georgia"/>
                <a:cs typeface="Georgia"/>
                <a:sym typeface="Georgia"/>
              </a:rPr>
              <a:t> or </a:t>
            </a:r>
            <a:r>
              <a:rPr b="1" i="0" lang="en-US" sz="1400" u="none" cap="none" strike="noStrike">
                <a:solidFill>
                  <a:srgbClr val="000000"/>
                </a:solidFill>
                <a:latin typeface="Georgia"/>
                <a:ea typeface="Georgia"/>
                <a:cs typeface="Georgia"/>
                <a:sym typeface="Georgia"/>
              </a:rPr>
              <a:t>interstitial fluid.</a:t>
            </a:r>
            <a:endParaRPr b="0" i="0" sz="1400" u="none" cap="none" strike="noStrike">
              <a:solidFill>
                <a:srgbClr val="000000"/>
              </a:solidFill>
              <a:latin typeface="Arial"/>
              <a:ea typeface="Arial"/>
              <a:cs typeface="Arial"/>
              <a:sym typeface="Arial"/>
            </a:endParaRPr>
          </a:p>
        </p:txBody>
      </p:sp>
      <p:pic>
        <p:nvPicPr>
          <p:cNvPr descr="Screen Shot 2019-02-27 at 19.57.17.png" id="604" name="Google Shape;604;g97e87fba88_0_28"/>
          <p:cNvPicPr preferRelativeResize="0"/>
          <p:nvPr/>
        </p:nvPicPr>
        <p:blipFill rotWithShape="1">
          <a:blip r:embed="rId4">
            <a:alphaModFix/>
          </a:blip>
          <a:srcRect b="0" l="0" r="0" t="0"/>
          <a:stretch/>
        </p:blipFill>
        <p:spPr>
          <a:xfrm>
            <a:off x="5796951" y="2484408"/>
            <a:ext cx="3088257" cy="33988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grpSp>
        <p:nvGrpSpPr>
          <p:cNvPr id="609" name="Google Shape;609;g97e87fba88_0_40"/>
          <p:cNvGrpSpPr/>
          <p:nvPr/>
        </p:nvGrpSpPr>
        <p:grpSpPr>
          <a:xfrm>
            <a:off x="-52298" y="6290640"/>
            <a:ext cx="9196221" cy="567357"/>
            <a:chOff x="-1" y="-1"/>
            <a:chExt cx="9196221" cy="567357"/>
          </a:xfrm>
        </p:grpSpPr>
        <p:sp>
          <p:nvSpPr>
            <p:cNvPr id="610" name="Google Shape;610;g97e87fba88_0_40"/>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11" name="Google Shape;611;g97e87fba88_0_40"/>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12" name="Google Shape;612;g97e87fba88_0_40"/>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613" name="Google Shape;613;g97e87fba88_0_40"/>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614" name="Google Shape;614;g97e87fba88_0_40"/>
          <p:cNvSpPr txBox="1"/>
          <p:nvPr>
            <p:ph type="title"/>
          </p:nvPr>
        </p:nvSpPr>
        <p:spPr>
          <a:xfrm>
            <a:off x="297684" y="72633"/>
            <a:ext cx="6728400" cy="567900"/>
          </a:xfrm>
          <a:prstGeom prst="rect">
            <a:avLst/>
          </a:prstGeom>
          <a:noFill/>
          <a:ln>
            <a:noFill/>
          </a:ln>
        </p:spPr>
        <p:txBody>
          <a:bodyPr anchorCtr="0" anchor="b"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1870"/>
              <a:buFont typeface="Georgia"/>
              <a:buNone/>
            </a:pPr>
            <a:r>
              <a:rPr b="1" lang="en-US" sz="1870">
                <a:latin typeface="Georgia"/>
                <a:ea typeface="Georgia"/>
                <a:cs typeface="Georgia"/>
                <a:sym typeface="Georgia"/>
              </a:rPr>
              <a:t>Girl Pulled Alive from Ruins, 15 Days after Earthquake</a:t>
            </a:r>
            <a:endParaRPr/>
          </a:p>
        </p:txBody>
      </p:sp>
      <p:sp>
        <p:nvSpPr>
          <p:cNvPr id="615" name="Google Shape;615;g97e87fba88_0_40"/>
          <p:cNvSpPr txBox="1"/>
          <p:nvPr/>
        </p:nvSpPr>
        <p:spPr>
          <a:xfrm>
            <a:off x="3519577" y="1616685"/>
            <a:ext cx="5313900" cy="3401100"/>
          </a:xfrm>
          <a:prstGeom prst="rect">
            <a:avLst/>
          </a:prstGeom>
          <a:noFill/>
          <a:ln>
            <a:noFill/>
          </a:ln>
        </p:spPr>
        <p:txBody>
          <a:bodyPr anchorCtr="0" anchor="ctr" bIns="38125" lIns="38125" spcFirstLastPara="1" rIns="38125" wrap="square" tIns="38125">
            <a:noAutofit/>
          </a:bodyPr>
          <a:lstStyle/>
          <a:p>
            <a:pPr indent="0" lvl="0" marL="0" marR="0" rtl="0" algn="just">
              <a:lnSpc>
                <a:spcPct val="250000"/>
              </a:lnSpc>
              <a:spcBef>
                <a:spcPts val="0"/>
              </a:spcBef>
              <a:spcAft>
                <a:spcPts val="0"/>
              </a:spcAft>
              <a:buClr>
                <a:srgbClr val="CC503E"/>
              </a:buClr>
              <a:buSzPts val="1600"/>
              <a:buFont typeface="Georgia"/>
              <a:buNone/>
            </a:pPr>
            <a:r>
              <a:rPr b="1" i="0" lang="en-US" sz="1600" u="none" cap="none" strike="noStrike">
                <a:solidFill>
                  <a:srgbClr val="CC503E"/>
                </a:solidFill>
                <a:latin typeface="Georgia"/>
                <a:ea typeface="Georgia"/>
                <a:cs typeface="Georgia"/>
                <a:sym typeface="Georgia"/>
              </a:rPr>
              <a:t>Osmosis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Times"/>
              <a:buNone/>
            </a:pPr>
            <a:r>
              <a:rPr b="0" i="0" lang="en-US" sz="1800" u="none" cap="none" strike="noStrike">
                <a:solidFill>
                  <a:srgbClr val="000000"/>
                </a:solidFill>
                <a:latin typeface="Times"/>
                <a:ea typeface="Times"/>
                <a:cs typeface="Times"/>
                <a:sym typeface="Times"/>
              </a:rPr>
              <a:t>Water </a:t>
            </a:r>
            <a:r>
              <a:rPr b="1" i="0" lang="en-US" sz="1800" u="none" cap="none" strike="noStrike">
                <a:solidFill>
                  <a:srgbClr val="000000"/>
                </a:solidFill>
                <a:latin typeface="Times"/>
                <a:ea typeface="Times"/>
                <a:cs typeface="Times"/>
                <a:sym typeface="Times"/>
              </a:rPr>
              <a:t>flows through</a:t>
            </a:r>
            <a:r>
              <a:rPr b="0" i="0" lang="en-US" sz="1800" u="none" cap="none" strike="noStrike">
                <a:solidFill>
                  <a:srgbClr val="000000"/>
                </a:solidFill>
                <a:latin typeface="Times"/>
                <a:ea typeface="Times"/>
                <a:cs typeface="Times"/>
                <a:sym typeface="Times"/>
              </a:rPr>
              <a:t> cell membranes and epithelia by </a:t>
            </a:r>
            <a:r>
              <a:rPr b="1" i="1" lang="en-US" sz="1800" u="none" cap="none" strike="noStrike">
                <a:solidFill>
                  <a:srgbClr val="000000"/>
                </a:solidFill>
                <a:latin typeface="Times"/>
                <a:ea typeface="Times"/>
                <a:cs typeface="Times"/>
                <a:sym typeface="Times"/>
              </a:rPr>
              <a:t>osmosis,</a:t>
            </a:r>
            <a:r>
              <a:rPr b="0" i="1" lang="en-US" sz="1800" u="none" cap="none" strike="noStrike">
                <a:solidFill>
                  <a:srgbClr val="000000"/>
                </a:solidFill>
                <a:latin typeface="Times"/>
                <a:ea typeface="Times"/>
                <a:cs typeface="Times"/>
                <a:sym typeface="Times"/>
              </a:rPr>
              <a:t> </a:t>
            </a:r>
            <a:r>
              <a:rPr b="1" i="0" lang="en-US" sz="1800" u="none" cap="none" strike="noStrike">
                <a:solidFill>
                  <a:srgbClr val="000000"/>
                </a:solidFill>
                <a:latin typeface="Times"/>
                <a:ea typeface="Times"/>
                <a:cs typeface="Times"/>
                <a:sym typeface="Times"/>
              </a:rPr>
              <a:t>from the side</a:t>
            </a:r>
            <a:r>
              <a:rPr b="0" i="0" lang="en-US" sz="1800" u="none" cap="none" strike="noStrike">
                <a:solidFill>
                  <a:srgbClr val="000000"/>
                </a:solidFill>
                <a:latin typeface="Times"/>
                <a:ea typeface="Times"/>
                <a:cs typeface="Times"/>
                <a:sym typeface="Times"/>
              </a:rPr>
              <a:t> where it is </a:t>
            </a:r>
            <a:r>
              <a:rPr b="1" i="0" lang="en-US" sz="1800" u="none" cap="none" strike="noStrike">
                <a:solidFill>
                  <a:srgbClr val="000000"/>
                </a:solidFill>
                <a:latin typeface="Times"/>
                <a:ea typeface="Times"/>
                <a:cs typeface="Times"/>
                <a:sym typeface="Times"/>
              </a:rPr>
              <a:t>more concentrated</a:t>
            </a:r>
            <a:r>
              <a:rPr b="0" i="0" lang="en-US" sz="1800" u="none" cap="none" strike="noStrike">
                <a:solidFill>
                  <a:srgbClr val="000000"/>
                </a:solidFill>
                <a:latin typeface="Times"/>
                <a:ea typeface="Times"/>
                <a:cs typeface="Times"/>
                <a:sym typeface="Times"/>
              </a:rPr>
              <a:t> to the side where it is </a:t>
            </a:r>
            <a:r>
              <a:rPr b="1" i="0" lang="en-US" sz="1800" u="none" cap="none" strike="noStrike">
                <a:solidFill>
                  <a:srgbClr val="000000"/>
                </a:solidFill>
                <a:latin typeface="Times"/>
                <a:ea typeface="Times"/>
                <a:cs typeface="Times"/>
                <a:sym typeface="Times"/>
              </a:rPr>
              <a:t>less </a:t>
            </a:r>
            <a:r>
              <a:rPr b="0" i="0" lang="en-US" sz="1800" u="none" cap="none" strike="noStrike">
                <a:solidFill>
                  <a:srgbClr val="000000"/>
                </a:solidFill>
                <a:latin typeface="Times"/>
                <a:ea typeface="Times"/>
                <a:cs typeface="Times"/>
                <a:sym typeface="Times"/>
              </a:rPr>
              <a:t>so.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Georgia"/>
              <a:buNone/>
            </a:pPr>
            <a:r>
              <a:rPr b="0" i="0" lang="en-US" sz="1600" u="none" cap="none" strike="noStrike">
                <a:solidFill>
                  <a:srgbClr val="000000"/>
                </a:solidFill>
                <a:latin typeface="Georgia"/>
                <a:ea typeface="Georgia"/>
                <a:cs typeface="Georgia"/>
                <a:sym typeface="Georgia"/>
              </a:rPr>
              <a:t>Water moves osmotically in response to solute concentrations on either side of permeable membranes. </a:t>
            </a:r>
            <a:r>
              <a:rPr b="1" i="0" lang="en-US" sz="1600" u="none" cap="none" strike="noStrike">
                <a:solidFill>
                  <a:srgbClr val="000000"/>
                </a:solidFill>
                <a:latin typeface="Georgia"/>
                <a:ea typeface="Georgia"/>
                <a:cs typeface="Georgia"/>
                <a:sym typeface="Georgia"/>
              </a:rPr>
              <a:t>Intracellular water </a:t>
            </a:r>
            <a:r>
              <a:rPr b="0" i="0" lang="en-US" sz="1600" u="none" cap="none" strike="noStrike">
                <a:solidFill>
                  <a:srgbClr val="000000"/>
                </a:solidFill>
                <a:latin typeface="Georgia"/>
                <a:ea typeface="Georgia"/>
                <a:cs typeface="Georgia"/>
                <a:sym typeface="Georgia"/>
              </a:rPr>
              <a:t>content is defended most vigorously, such that cellular function and integrity are maintained. </a:t>
            </a:r>
            <a:r>
              <a:rPr b="1" i="0" lang="en-US" sz="1600" u="none" cap="none" strike="noStrike">
                <a:solidFill>
                  <a:srgbClr val="000000"/>
                </a:solidFill>
                <a:latin typeface="Georgia"/>
                <a:ea typeface="Georgia"/>
                <a:cs typeface="Georgia"/>
                <a:sym typeface="Georgia"/>
              </a:rPr>
              <a:t>As cells dehydrate, water will move from various extracellular components to offset the cellular loss.</a:t>
            </a:r>
            <a:endParaRPr b="0" i="0" sz="1400" u="none" cap="none" strike="noStrike">
              <a:solidFill>
                <a:srgbClr val="000000"/>
              </a:solidFill>
              <a:latin typeface="Arial"/>
              <a:ea typeface="Arial"/>
              <a:cs typeface="Arial"/>
              <a:sym typeface="Arial"/>
            </a:endParaRPr>
          </a:p>
        </p:txBody>
      </p:sp>
      <p:pic>
        <p:nvPicPr>
          <p:cNvPr descr="Screen Shot 2019-02-27 at 21.52.21.png" id="616" name="Google Shape;616;g97e87fba88_0_40"/>
          <p:cNvPicPr preferRelativeResize="0"/>
          <p:nvPr/>
        </p:nvPicPr>
        <p:blipFill rotWithShape="1">
          <a:blip r:embed="rId4">
            <a:alphaModFix/>
          </a:blip>
          <a:srcRect b="0" l="0" r="0" t="0"/>
          <a:stretch/>
        </p:blipFill>
        <p:spPr>
          <a:xfrm>
            <a:off x="202136" y="931483"/>
            <a:ext cx="3110406" cy="45016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1"/>
          <p:cNvSpPr txBox="1"/>
          <p:nvPr>
            <p:ph idx="4294967295" type="title"/>
          </p:nvPr>
        </p:nvSpPr>
        <p:spPr>
          <a:xfrm>
            <a:off x="-1" y="5333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Body Water</a:t>
            </a:r>
            <a:endParaRPr/>
          </a:p>
        </p:txBody>
      </p:sp>
      <p:sp>
        <p:nvSpPr>
          <p:cNvPr id="62" name="Google Shape;62;p21"/>
          <p:cNvSpPr txBox="1"/>
          <p:nvPr>
            <p:ph idx="4294967295" type="body"/>
          </p:nvPr>
        </p:nvSpPr>
        <p:spPr>
          <a:xfrm>
            <a:off x="533400" y="1981200"/>
            <a:ext cx="8305800" cy="43434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800"/>
              <a:buFont typeface="Arial"/>
              <a:buChar char="•"/>
            </a:pPr>
            <a:r>
              <a:rPr lang="en-US" sz="2590">
                <a:solidFill>
                  <a:srgbClr val="000000"/>
                </a:solidFill>
              </a:rPr>
              <a:t>newborn baby’s body weight is about 75% water</a:t>
            </a:r>
            <a:endParaRPr sz="2220"/>
          </a:p>
          <a:p>
            <a:pPr indent="-165100" lvl="0" marL="342900" rtl="0" algn="l">
              <a:lnSpc>
                <a:spcPct val="90000"/>
              </a:lnSpc>
              <a:spcBef>
                <a:spcPts val="700"/>
              </a:spcBef>
              <a:spcAft>
                <a:spcPts val="0"/>
              </a:spcAft>
              <a:buClr>
                <a:srgbClr val="000000"/>
              </a:buClr>
              <a:buSzPts val="2800"/>
              <a:buFont typeface="Arial"/>
              <a:buNone/>
            </a:pPr>
            <a:r>
              <a:t/>
            </a:r>
            <a:endParaRPr sz="2590">
              <a:solidFill>
                <a:srgbClr val="000000"/>
              </a:solidFill>
            </a:endParaRPr>
          </a:p>
          <a:p>
            <a:pPr indent="-342900" lvl="0" marL="342900" rtl="0" algn="l">
              <a:lnSpc>
                <a:spcPct val="90000"/>
              </a:lnSpc>
              <a:spcBef>
                <a:spcPts val="600"/>
              </a:spcBef>
              <a:spcAft>
                <a:spcPts val="0"/>
              </a:spcAft>
              <a:buClr>
                <a:srgbClr val="000000"/>
              </a:buClr>
              <a:buSzPts val="2800"/>
              <a:buFont typeface="Arial"/>
              <a:buChar char="•"/>
            </a:pPr>
            <a:r>
              <a:rPr lang="en-US" sz="2590">
                <a:solidFill>
                  <a:srgbClr val="000000"/>
                </a:solidFill>
              </a:rPr>
              <a:t>young men average 55% - 60%</a:t>
            </a:r>
            <a:endParaRPr sz="2220"/>
          </a:p>
          <a:p>
            <a:pPr indent="-165100" lvl="0" marL="342900" rtl="0" algn="l">
              <a:lnSpc>
                <a:spcPct val="90000"/>
              </a:lnSpc>
              <a:spcBef>
                <a:spcPts val="700"/>
              </a:spcBef>
              <a:spcAft>
                <a:spcPts val="0"/>
              </a:spcAft>
              <a:buClr>
                <a:srgbClr val="000000"/>
              </a:buClr>
              <a:buSzPts val="2800"/>
              <a:buFont typeface="Arial"/>
              <a:buNone/>
            </a:pPr>
            <a:r>
              <a:t/>
            </a:r>
            <a:endParaRPr sz="2590">
              <a:solidFill>
                <a:srgbClr val="000000"/>
              </a:solidFill>
            </a:endParaRPr>
          </a:p>
          <a:p>
            <a:pPr indent="-342900" lvl="0" marL="342900" rtl="0" algn="l">
              <a:lnSpc>
                <a:spcPct val="90000"/>
              </a:lnSpc>
              <a:spcBef>
                <a:spcPts val="600"/>
              </a:spcBef>
              <a:spcAft>
                <a:spcPts val="0"/>
              </a:spcAft>
              <a:buClr>
                <a:srgbClr val="000000"/>
              </a:buClr>
              <a:buSzPts val="2800"/>
              <a:buFont typeface="Arial"/>
              <a:buChar char="•"/>
            </a:pPr>
            <a:r>
              <a:rPr lang="en-US" sz="2590">
                <a:solidFill>
                  <a:srgbClr val="000000"/>
                </a:solidFill>
              </a:rPr>
              <a:t>women average slightly less</a:t>
            </a:r>
            <a:endParaRPr sz="2220"/>
          </a:p>
          <a:p>
            <a:pPr indent="-165100" lvl="0" marL="342900" rtl="0" algn="l">
              <a:lnSpc>
                <a:spcPct val="90000"/>
              </a:lnSpc>
              <a:spcBef>
                <a:spcPts val="700"/>
              </a:spcBef>
              <a:spcAft>
                <a:spcPts val="0"/>
              </a:spcAft>
              <a:buClr>
                <a:srgbClr val="000000"/>
              </a:buClr>
              <a:buSzPts val="2800"/>
              <a:buFont typeface="Arial"/>
              <a:buNone/>
            </a:pPr>
            <a:r>
              <a:t/>
            </a:r>
            <a:endParaRPr sz="2590">
              <a:solidFill>
                <a:srgbClr val="000000"/>
              </a:solidFill>
            </a:endParaRPr>
          </a:p>
          <a:p>
            <a:pPr indent="-342900" lvl="0" marL="342900" rtl="0" algn="l">
              <a:lnSpc>
                <a:spcPct val="90000"/>
              </a:lnSpc>
              <a:spcBef>
                <a:spcPts val="600"/>
              </a:spcBef>
              <a:spcAft>
                <a:spcPts val="0"/>
              </a:spcAft>
              <a:buClr>
                <a:srgbClr val="000000"/>
              </a:buClr>
              <a:buSzPts val="2800"/>
              <a:buFont typeface="Arial"/>
              <a:buChar char="•"/>
            </a:pPr>
            <a:r>
              <a:rPr lang="en-US" sz="2590">
                <a:solidFill>
                  <a:srgbClr val="000000"/>
                </a:solidFill>
              </a:rPr>
              <a:t>obese and elderly people as little as 45% by weight</a:t>
            </a:r>
            <a:endParaRPr sz="2220"/>
          </a:p>
          <a:p>
            <a:pPr indent="-165100" lvl="0" marL="342900" rtl="0" algn="l">
              <a:lnSpc>
                <a:spcPct val="90000"/>
              </a:lnSpc>
              <a:spcBef>
                <a:spcPts val="700"/>
              </a:spcBef>
              <a:spcAft>
                <a:spcPts val="0"/>
              </a:spcAft>
              <a:buClr>
                <a:srgbClr val="000000"/>
              </a:buClr>
              <a:buSzPts val="2800"/>
              <a:buFont typeface="Arial"/>
              <a:buNone/>
            </a:pPr>
            <a:r>
              <a:t/>
            </a:r>
            <a:endParaRPr sz="2590">
              <a:solidFill>
                <a:srgbClr val="000000"/>
              </a:solidFill>
            </a:endParaRPr>
          </a:p>
          <a:p>
            <a:pPr indent="-342900" lvl="0" marL="342900" rtl="0" algn="l">
              <a:lnSpc>
                <a:spcPct val="90000"/>
              </a:lnSpc>
              <a:spcBef>
                <a:spcPts val="600"/>
              </a:spcBef>
              <a:spcAft>
                <a:spcPts val="0"/>
              </a:spcAft>
              <a:buClr>
                <a:srgbClr val="000000"/>
              </a:buClr>
              <a:buSzPts val="2800"/>
              <a:buFont typeface="Arial"/>
              <a:buChar char="•"/>
            </a:pPr>
            <a:r>
              <a:rPr b="1" lang="en-US" sz="2590">
                <a:solidFill>
                  <a:srgbClr val="000000"/>
                </a:solidFill>
              </a:rPr>
              <a:t>total body water </a:t>
            </a:r>
            <a:r>
              <a:rPr b="0" lang="en-US" sz="2220"/>
              <a:t>(TBW) of a 70kg (150 lb) young make is about 40 liters</a:t>
            </a:r>
            <a:endParaRPr sz="2220"/>
          </a:p>
        </p:txBody>
      </p:sp>
      <p:sp>
        <p:nvSpPr>
          <p:cNvPr id="63" name="Google Shape;63;p21"/>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grpSp>
        <p:nvGrpSpPr>
          <p:cNvPr id="621" name="Google Shape;621;g97e87fba88_0_51"/>
          <p:cNvGrpSpPr/>
          <p:nvPr/>
        </p:nvGrpSpPr>
        <p:grpSpPr>
          <a:xfrm>
            <a:off x="0" y="6257187"/>
            <a:ext cx="9196221" cy="567357"/>
            <a:chOff x="-1" y="-1"/>
            <a:chExt cx="9196221" cy="567357"/>
          </a:xfrm>
        </p:grpSpPr>
        <p:sp>
          <p:nvSpPr>
            <p:cNvPr id="622" name="Google Shape;622;g97e87fba88_0_51"/>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23" name="Google Shape;623;g97e87fba88_0_51"/>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24" name="Google Shape;624;g97e87fba88_0_51"/>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625" name="Google Shape;625;g97e87fba88_0_51"/>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626" name="Google Shape;626;g97e87fba88_0_51"/>
          <p:cNvSpPr txBox="1"/>
          <p:nvPr/>
        </p:nvSpPr>
        <p:spPr>
          <a:xfrm>
            <a:off x="524197" y="1083656"/>
            <a:ext cx="7706100" cy="1926600"/>
          </a:xfrm>
          <a:prstGeom prst="rect">
            <a:avLst/>
          </a:prstGeom>
          <a:noFill/>
          <a:ln>
            <a:noFill/>
          </a:ln>
        </p:spPr>
        <p:txBody>
          <a:bodyPr anchorCtr="0" anchor="ctr" bIns="38125" lIns="38125" spcFirstLastPara="1" rIns="38125" wrap="square" tIns="38125">
            <a:noAutofit/>
          </a:bodyPr>
          <a:lstStyle/>
          <a:p>
            <a:pPr indent="0" lvl="0" marL="0" marR="0" rtl="0" algn="just">
              <a:lnSpc>
                <a:spcPct val="105555"/>
              </a:lnSpc>
              <a:spcBef>
                <a:spcPts val="0"/>
              </a:spcBef>
              <a:spcAft>
                <a:spcPts val="0"/>
              </a:spcAft>
              <a:buClr>
                <a:srgbClr val="CC503E"/>
              </a:buClr>
              <a:buSzPts val="1800"/>
              <a:buFont typeface="Times"/>
              <a:buNone/>
            </a:pPr>
            <a:r>
              <a:rPr b="0" i="0" lang="en-US" sz="1800" u="none" cap="none" strike="noStrike">
                <a:solidFill>
                  <a:srgbClr val="CC503E"/>
                </a:solidFill>
                <a:latin typeface="Times"/>
                <a:ea typeface="Times"/>
                <a:cs typeface="Times"/>
                <a:sym typeface="Times"/>
              </a:rPr>
              <a:t>A physiological </a:t>
            </a:r>
            <a:r>
              <a:rPr b="1" i="0" lang="en-US" sz="1800" u="none" cap="none" strike="noStrike">
                <a:solidFill>
                  <a:srgbClr val="CC503E"/>
                </a:solidFill>
                <a:latin typeface="Times"/>
                <a:ea typeface="Times"/>
                <a:cs typeface="Times"/>
                <a:sym typeface="Times"/>
              </a:rPr>
              <a:t>gradient </a:t>
            </a:r>
            <a:r>
              <a:rPr b="0" i="0" lang="en-US" sz="1800" u="none" cap="none" strike="noStrike">
                <a:solidFill>
                  <a:srgbClr val="000000"/>
                </a:solidFill>
                <a:latin typeface="Times"/>
                <a:ea typeface="Times"/>
                <a:cs typeface="Times"/>
                <a:sym typeface="Times"/>
              </a:rPr>
              <a:t>is a </a:t>
            </a:r>
            <a:r>
              <a:rPr b="1" i="0" lang="en-US" sz="1800" u="none" cap="none" strike="noStrike">
                <a:solidFill>
                  <a:srgbClr val="000000"/>
                </a:solidFill>
                <a:latin typeface="Times"/>
                <a:ea typeface="Times"/>
                <a:cs typeface="Times"/>
                <a:sym typeface="Times"/>
              </a:rPr>
              <a:t>difference in chemical concentration,</a:t>
            </a:r>
            <a:r>
              <a:rPr b="0" i="0" lang="en-US" sz="1800" u="none" cap="none" strike="noStrike">
                <a:solidFill>
                  <a:srgbClr val="000000"/>
                </a:solidFill>
                <a:latin typeface="Times"/>
                <a:ea typeface="Times"/>
                <a:cs typeface="Times"/>
                <a:sym typeface="Times"/>
              </a:rPr>
              <a:t> </a:t>
            </a:r>
            <a:r>
              <a:rPr b="1" i="0" lang="en-US" sz="1800" u="none" cap="none" strike="noStrike">
                <a:solidFill>
                  <a:srgbClr val="000000"/>
                </a:solidFill>
                <a:latin typeface="Times"/>
                <a:ea typeface="Times"/>
                <a:cs typeface="Times"/>
                <a:sym typeface="Times"/>
              </a:rPr>
              <a:t>electrical charge</a:t>
            </a:r>
            <a:r>
              <a:rPr b="0" i="0" lang="en-US" sz="1800" u="none" cap="none" strike="noStrike">
                <a:solidFill>
                  <a:srgbClr val="000000"/>
                </a:solidFill>
                <a:latin typeface="Times"/>
                <a:ea typeface="Times"/>
                <a:cs typeface="Times"/>
                <a:sym typeface="Times"/>
              </a:rPr>
              <a:t>, physical </a:t>
            </a:r>
            <a:r>
              <a:rPr b="1" i="0" lang="en-US" sz="1800" u="none" cap="none" strike="noStrike">
                <a:solidFill>
                  <a:srgbClr val="000000"/>
                </a:solidFill>
                <a:latin typeface="Times"/>
                <a:ea typeface="Times"/>
                <a:cs typeface="Times"/>
                <a:sym typeface="Times"/>
              </a:rPr>
              <a:t>pressure</a:t>
            </a:r>
            <a:r>
              <a:rPr b="0" i="0" lang="en-US" sz="1800" u="none" cap="none" strike="noStrike">
                <a:solidFill>
                  <a:srgbClr val="000000"/>
                </a:solidFill>
                <a:latin typeface="Times"/>
                <a:ea typeface="Times"/>
                <a:cs typeface="Times"/>
                <a:sym typeface="Times"/>
              </a:rPr>
              <a:t>,</a:t>
            </a:r>
            <a:r>
              <a:rPr b="1" i="0" lang="en-US" sz="1800" u="none" cap="none" strike="noStrike">
                <a:solidFill>
                  <a:srgbClr val="000000"/>
                </a:solidFill>
                <a:latin typeface="Times"/>
                <a:ea typeface="Times"/>
                <a:cs typeface="Times"/>
                <a:sym typeface="Times"/>
              </a:rPr>
              <a:t> temperature,</a:t>
            </a:r>
            <a:r>
              <a:rPr b="0" i="0" lang="en-US" sz="1800" u="none" cap="none" strike="noStrike">
                <a:solidFill>
                  <a:srgbClr val="000000"/>
                </a:solidFill>
                <a:latin typeface="Times"/>
                <a:ea typeface="Times"/>
                <a:cs typeface="Times"/>
                <a:sym typeface="Times"/>
              </a:rPr>
              <a:t> or </a:t>
            </a:r>
            <a:r>
              <a:rPr b="1" i="0" lang="en-US" sz="1800" u="none" cap="none" strike="noStrike">
                <a:solidFill>
                  <a:srgbClr val="000000"/>
                </a:solidFill>
                <a:latin typeface="Times"/>
                <a:ea typeface="Times"/>
                <a:cs typeface="Times"/>
                <a:sym typeface="Times"/>
              </a:rPr>
              <a:t>other variable between one point and another</a:t>
            </a:r>
            <a:r>
              <a:rPr b="0" i="0" lang="en-US" sz="1800" u="none" cap="none" strike="noStrike">
                <a:solidFill>
                  <a:srgbClr val="000000"/>
                </a:solidFill>
                <a:latin typeface="Times"/>
                <a:ea typeface="Times"/>
                <a:cs typeface="Times"/>
                <a:sym typeface="Times"/>
              </a:rPr>
              <a:t>. </a:t>
            </a:r>
            <a:endParaRPr b="0" i="0" sz="1400" u="none" cap="none" strike="noStrike">
              <a:solidFill>
                <a:srgbClr val="000000"/>
              </a:solidFill>
              <a:latin typeface="Arial"/>
              <a:ea typeface="Arial"/>
              <a:cs typeface="Arial"/>
              <a:sym typeface="Arial"/>
            </a:endParaRPr>
          </a:p>
          <a:p>
            <a:pPr indent="0" lvl="0" marL="0" marR="0" rtl="0" algn="just">
              <a:lnSpc>
                <a:spcPct val="105555"/>
              </a:lnSpc>
              <a:spcBef>
                <a:spcPts val="1200"/>
              </a:spcBef>
              <a:spcAft>
                <a:spcPts val="0"/>
              </a:spcAft>
              <a:buClr>
                <a:srgbClr val="000000"/>
              </a:buClr>
              <a:buSzPts val="1800"/>
              <a:buFont typeface="Times"/>
              <a:buNone/>
            </a:pPr>
            <a:r>
              <a:rPr b="0" i="0" lang="en-US" sz="1800" u="none" cap="none" strike="noStrike">
                <a:solidFill>
                  <a:srgbClr val="000000"/>
                </a:solidFill>
                <a:latin typeface="Times"/>
                <a:ea typeface="Times"/>
                <a:cs typeface="Times"/>
                <a:sym typeface="Times"/>
              </a:rPr>
              <a:t>If matter or energy moves from the point where this variable has</a:t>
            </a:r>
            <a:r>
              <a:rPr b="1" i="0" lang="en-US" sz="1800" u="none" cap="none" strike="noStrike">
                <a:solidFill>
                  <a:srgbClr val="000000"/>
                </a:solidFill>
                <a:latin typeface="Times"/>
                <a:ea typeface="Times"/>
                <a:cs typeface="Times"/>
                <a:sym typeface="Times"/>
              </a:rPr>
              <a:t> a higher value to the point with a lower value</a:t>
            </a:r>
            <a:r>
              <a:rPr b="0" i="0" lang="en-US" sz="1800" u="none" cap="none" strike="noStrike">
                <a:solidFill>
                  <a:srgbClr val="000000"/>
                </a:solidFill>
                <a:latin typeface="Times"/>
                <a:ea typeface="Times"/>
                <a:cs typeface="Times"/>
                <a:sym typeface="Times"/>
              </a:rPr>
              <a:t>, we say it</a:t>
            </a:r>
            <a:r>
              <a:rPr b="1" i="0" lang="en-US" sz="1800" u="none" cap="none" strike="noStrike">
                <a:solidFill>
                  <a:srgbClr val="000000"/>
                </a:solidFill>
                <a:latin typeface="Times"/>
                <a:ea typeface="Times"/>
                <a:cs typeface="Times"/>
                <a:sym typeface="Times"/>
              </a:rPr>
              <a:t> </a:t>
            </a:r>
            <a:r>
              <a:rPr b="1" i="0" lang="en-US" sz="1800" u="none" cap="none" strike="noStrike">
                <a:solidFill>
                  <a:srgbClr val="CC503E"/>
                </a:solidFill>
                <a:latin typeface="Times"/>
                <a:ea typeface="Times"/>
                <a:cs typeface="Times"/>
                <a:sym typeface="Times"/>
              </a:rPr>
              <a:t>flows down the gradient</a:t>
            </a:r>
            <a:r>
              <a:rPr b="0" i="0" lang="en-US" sz="1800" u="none" cap="none" strike="noStrike">
                <a:solidFill>
                  <a:srgbClr val="000000"/>
                </a:solidFill>
                <a:latin typeface="Times"/>
                <a:ea typeface="Times"/>
                <a:cs typeface="Times"/>
                <a:sym typeface="Times"/>
              </a:rPr>
              <a:t>—for example, from a warmer to a cooler point, or a place of </a:t>
            </a:r>
            <a:r>
              <a:rPr b="1" i="0" lang="en-US" sz="1800" u="none" cap="none" strike="noStrike">
                <a:solidFill>
                  <a:srgbClr val="000000"/>
                </a:solidFill>
                <a:latin typeface="Times"/>
                <a:ea typeface="Times"/>
                <a:cs typeface="Times"/>
                <a:sym typeface="Times"/>
              </a:rPr>
              <a:t>high chemical concentration to one of lower concentration</a:t>
            </a:r>
            <a:r>
              <a:rPr b="0" i="0" lang="en-US" sz="1800" u="none" cap="none" strike="noStrike">
                <a:solidFill>
                  <a:srgbClr val="000000"/>
                </a:solidFill>
                <a:latin typeface="Times"/>
                <a:ea typeface="Times"/>
                <a:cs typeface="Times"/>
                <a:sym typeface="Times"/>
              </a:rPr>
              <a:t>. Movement in the </a:t>
            </a:r>
            <a:r>
              <a:rPr b="1" i="0" lang="en-US" sz="1800" u="none" cap="none" strike="noStrike">
                <a:solidFill>
                  <a:srgbClr val="000000"/>
                </a:solidFill>
                <a:latin typeface="Times"/>
                <a:ea typeface="Times"/>
                <a:cs typeface="Times"/>
                <a:sym typeface="Times"/>
              </a:rPr>
              <a:t>opposite </a:t>
            </a:r>
            <a:r>
              <a:rPr b="0" i="0" lang="en-US" sz="1800" u="none" cap="none" strike="noStrike">
                <a:solidFill>
                  <a:srgbClr val="000000"/>
                </a:solidFill>
                <a:latin typeface="Times"/>
                <a:ea typeface="Times"/>
                <a:cs typeface="Times"/>
                <a:sym typeface="Times"/>
              </a:rPr>
              <a:t>direction is</a:t>
            </a:r>
            <a:r>
              <a:rPr b="0" i="0" lang="en-US" sz="1800" u="none" cap="none" strike="noStrike">
                <a:solidFill>
                  <a:srgbClr val="CC503E"/>
                </a:solidFill>
                <a:latin typeface="Times"/>
                <a:ea typeface="Times"/>
                <a:cs typeface="Times"/>
                <a:sym typeface="Times"/>
              </a:rPr>
              <a:t> </a:t>
            </a:r>
            <a:r>
              <a:rPr b="1" i="0" lang="en-US" sz="1800" u="none" cap="none" strike="noStrike">
                <a:solidFill>
                  <a:srgbClr val="CC503E"/>
                </a:solidFill>
                <a:latin typeface="Times"/>
                <a:ea typeface="Times"/>
                <a:cs typeface="Times"/>
                <a:sym typeface="Times"/>
              </a:rPr>
              <a:t>up </a:t>
            </a:r>
            <a:r>
              <a:rPr b="0" i="0" lang="en-US" sz="1800" u="none" cap="none" strike="noStrike">
                <a:solidFill>
                  <a:srgbClr val="CC503E"/>
                </a:solidFill>
                <a:latin typeface="Times"/>
                <a:ea typeface="Times"/>
                <a:cs typeface="Times"/>
                <a:sym typeface="Times"/>
              </a:rPr>
              <a:t>the gradient.</a:t>
            </a:r>
            <a:r>
              <a:rPr b="0" i="0" lang="en-US" sz="1800" u="none" cap="none" strike="noStrike">
                <a:solidFill>
                  <a:srgbClr val="000000"/>
                </a:solidFill>
                <a:latin typeface="Times"/>
                <a:ea typeface="Times"/>
                <a:cs typeface="Times"/>
                <a:sym typeface="Times"/>
              </a:rPr>
              <a:t> </a:t>
            </a:r>
            <a:endParaRPr b="0" i="0" sz="1400" u="none" cap="none" strike="noStrike">
              <a:solidFill>
                <a:srgbClr val="000000"/>
              </a:solidFill>
              <a:latin typeface="Arial"/>
              <a:ea typeface="Arial"/>
              <a:cs typeface="Arial"/>
              <a:sym typeface="Arial"/>
            </a:endParaRPr>
          </a:p>
        </p:txBody>
      </p:sp>
      <p:sp>
        <p:nvSpPr>
          <p:cNvPr id="627" name="Google Shape;627;g97e87fba88_0_51"/>
          <p:cNvSpPr txBox="1"/>
          <p:nvPr>
            <p:ph type="title"/>
          </p:nvPr>
        </p:nvSpPr>
        <p:spPr>
          <a:xfrm>
            <a:off x="459897" y="256763"/>
            <a:ext cx="5888400" cy="567900"/>
          </a:xfrm>
          <a:prstGeom prst="rect">
            <a:avLst/>
          </a:prstGeom>
          <a:noFill/>
          <a:ln>
            <a:noFill/>
          </a:ln>
        </p:spPr>
        <p:txBody>
          <a:bodyPr anchorCtr="0" anchor="b" bIns="34300" lIns="34300" spcFirstLastPara="1" rIns="34300" wrap="square" tIns="34300">
            <a:noAutofit/>
          </a:bodyPr>
          <a:lstStyle/>
          <a:p>
            <a:pPr indent="0" lvl="0" marL="0" rtl="0" algn="l">
              <a:lnSpc>
                <a:spcPct val="158668"/>
              </a:lnSpc>
              <a:spcBef>
                <a:spcPts val="0"/>
              </a:spcBef>
              <a:spcAft>
                <a:spcPts val="0"/>
              </a:spcAft>
              <a:buClr>
                <a:srgbClr val="000000"/>
              </a:buClr>
              <a:buSzPts val="2584"/>
              <a:buFont typeface="Times"/>
              <a:buNone/>
            </a:pPr>
            <a:r>
              <a:rPr lang="en-US" sz="2325">
                <a:latin typeface="Times"/>
                <a:ea typeface="Times"/>
                <a:cs typeface="Times"/>
                <a:sym typeface="Times"/>
              </a:rPr>
              <a:t> </a:t>
            </a:r>
            <a:r>
              <a:rPr b="1" lang="en-US" sz="3240"/>
              <a:t>gradient </a:t>
            </a:r>
            <a:endParaRPr sz="3240"/>
          </a:p>
        </p:txBody>
      </p:sp>
      <p:pic>
        <p:nvPicPr>
          <p:cNvPr descr="Screen Shot 2019-02-28 at 06.40.41.png" id="628" name="Google Shape;628;g97e87fba88_0_51"/>
          <p:cNvPicPr preferRelativeResize="0"/>
          <p:nvPr/>
        </p:nvPicPr>
        <p:blipFill rotWithShape="1">
          <a:blip r:embed="rId4">
            <a:alphaModFix/>
          </a:blip>
          <a:srcRect b="0" l="0" r="0" t="0"/>
          <a:stretch/>
        </p:blipFill>
        <p:spPr>
          <a:xfrm>
            <a:off x="234337" y="3081804"/>
            <a:ext cx="4027111" cy="1864852"/>
          </a:xfrm>
          <a:prstGeom prst="rect">
            <a:avLst/>
          </a:prstGeom>
          <a:noFill/>
          <a:ln>
            <a:noFill/>
          </a:ln>
        </p:spPr>
      </p:pic>
      <p:pic>
        <p:nvPicPr>
          <p:cNvPr descr="Screen Shot 2019-02-28 at 06.40.52.png" id="629" name="Google Shape;629;g97e87fba88_0_51"/>
          <p:cNvPicPr preferRelativeResize="0"/>
          <p:nvPr/>
        </p:nvPicPr>
        <p:blipFill rotWithShape="1">
          <a:blip r:embed="rId5">
            <a:alphaModFix/>
          </a:blip>
          <a:srcRect b="0" l="0" r="0" t="0"/>
          <a:stretch/>
        </p:blipFill>
        <p:spPr>
          <a:xfrm>
            <a:off x="4532219" y="3175178"/>
            <a:ext cx="4007931" cy="1731739"/>
          </a:xfrm>
          <a:prstGeom prst="rect">
            <a:avLst/>
          </a:prstGeom>
          <a:noFill/>
          <a:ln>
            <a:noFill/>
          </a:ln>
        </p:spPr>
      </p:pic>
      <p:sp>
        <p:nvSpPr>
          <p:cNvPr id="630" name="Google Shape;630;g97e87fba88_0_51"/>
          <p:cNvSpPr txBox="1"/>
          <p:nvPr/>
        </p:nvSpPr>
        <p:spPr>
          <a:xfrm>
            <a:off x="459897" y="4946656"/>
            <a:ext cx="3939600" cy="941400"/>
          </a:xfrm>
          <a:prstGeom prst="rect">
            <a:avLst/>
          </a:prstGeom>
          <a:noFill/>
          <a:ln>
            <a:noFill/>
          </a:ln>
        </p:spPr>
        <p:txBody>
          <a:bodyPr anchorCtr="0" anchor="ctr" bIns="38125" lIns="38125" spcFirstLastPara="1" rIns="38125" wrap="square" tIns="38125">
            <a:noAutofit/>
          </a:bodyPr>
          <a:lstStyle/>
          <a:p>
            <a:pPr indent="0" lvl="0" marL="0" marR="0" rtl="0" algn="l">
              <a:lnSpc>
                <a:spcPct val="116666"/>
              </a:lnSpc>
              <a:spcBef>
                <a:spcPts val="0"/>
              </a:spcBef>
              <a:spcAft>
                <a:spcPts val="0"/>
              </a:spcAft>
              <a:buClr>
                <a:srgbClr val="000000"/>
              </a:buClr>
              <a:buSzPts val="1200"/>
              <a:buFont typeface="Times"/>
              <a:buNone/>
            </a:pPr>
            <a:r>
              <a:rPr b="0" i="0" lang="en-US" sz="1200" u="none" cap="none" strike="noStrike">
                <a:solidFill>
                  <a:srgbClr val="000000"/>
                </a:solidFill>
                <a:latin typeface="Times"/>
                <a:ea typeface="Times"/>
                <a:cs typeface="Times"/>
                <a:sym typeface="Times"/>
              </a:rPr>
              <a:t>(a) A wagon rolling downhill (down a gradient) (left) is a useful analogy to spontaneous, gradient-driven physiological processes. Moving up a gradient (right) requires an energy input.</a:t>
            </a:r>
            <a:endParaRPr b="0" i="0" sz="1400" u="none" cap="none" strike="noStrike">
              <a:solidFill>
                <a:srgbClr val="000000"/>
              </a:solidFill>
              <a:latin typeface="Arial"/>
              <a:ea typeface="Arial"/>
              <a:cs typeface="Arial"/>
              <a:sym typeface="Arial"/>
            </a:endParaRPr>
          </a:p>
        </p:txBody>
      </p:sp>
      <p:sp>
        <p:nvSpPr>
          <p:cNvPr id="631" name="Google Shape;631;g97e87fba88_0_51"/>
          <p:cNvSpPr txBox="1"/>
          <p:nvPr/>
        </p:nvSpPr>
        <p:spPr>
          <a:xfrm>
            <a:off x="4951540" y="4946656"/>
            <a:ext cx="2793600" cy="399000"/>
          </a:xfrm>
          <a:prstGeom prst="rect">
            <a:avLst/>
          </a:prstGeom>
          <a:noFill/>
          <a:ln>
            <a:noFill/>
          </a:ln>
        </p:spPr>
        <p:txBody>
          <a:bodyPr anchorCtr="0" anchor="ctr" bIns="38125" lIns="38125" spcFirstLastPara="1" rIns="38125" wrap="square" tIns="38125">
            <a:noAutofit/>
          </a:bodyPr>
          <a:lstStyle/>
          <a:p>
            <a:pPr indent="0" lvl="0" marL="0" marR="0" rtl="0" algn="l">
              <a:lnSpc>
                <a:spcPct val="233333"/>
              </a:lnSpc>
              <a:spcBef>
                <a:spcPts val="0"/>
              </a:spcBef>
              <a:spcAft>
                <a:spcPts val="0"/>
              </a:spcAft>
              <a:buClr>
                <a:srgbClr val="000000"/>
              </a:buClr>
              <a:buSzPts val="1200"/>
              <a:buFont typeface="Times"/>
              <a:buNone/>
            </a:pPr>
            <a:r>
              <a:rPr b="0" i="0" lang="en-US" sz="1200" u="none" cap="none" strike="noStrike">
                <a:solidFill>
                  <a:srgbClr val="000000"/>
                </a:solidFill>
                <a:latin typeface="Times"/>
                <a:ea typeface="Times"/>
                <a:cs typeface="Times"/>
                <a:sym typeface="Times"/>
              </a:rPr>
              <a:t>(b) Blood flowing down a pressure gradient.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grpSp>
        <p:nvGrpSpPr>
          <p:cNvPr id="636" name="Google Shape;636;g97e87fba88_0_65"/>
          <p:cNvGrpSpPr/>
          <p:nvPr/>
        </p:nvGrpSpPr>
        <p:grpSpPr>
          <a:xfrm>
            <a:off x="-52298" y="6303235"/>
            <a:ext cx="9196221" cy="567357"/>
            <a:chOff x="-1" y="-1"/>
            <a:chExt cx="9196221" cy="567357"/>
          </a:xfrm>
        </p:grpSpPr>
        <p:sp>
          <p:nvSpPr>
            <p:cNvPr id="637" name="Google Shape;637;g97e87fba88_0_65"/>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38" name="Google Shape;638;g97e87fba88_0_65"/>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39" name="Google Shape;639;g97e87fba88_0_65"/>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640" name="Google Shape;640;g97e87fba88_0_65"/>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641" name="Google Shape;641;g97e87fba88_0_65"/>
          <p:cNvSpPr txBox="1"/>
          <p:nvPr/>
        </p:nvSpPr>
        <p:spPr>
          <a:xfrm>
            <a:off x="562297" y="1070643"/>
            <a:ext cx="7706100" cy="1926600"/>
          </a:xfrm>
          <a:prstGeom prst="rect">
            <a:avLst/>
          </a:prstGeom>
          <a:noFill/>
          <a:ln>
            <a:noFill/>
          </a:ln>
        </p:spPr>
        <p:txBody>
          <a:bodyPr anchorCtr="0" anchor="ctr" bIns="38125" lIns="38125" spcFirstLastPara="1" rIns="38125" wrap="square" tIns="38125">
            <a:noAutofit/>
          </a:bodyPr>
          <a:lstStyle/>
          <a:p>
            <a:pPr indent="0" lvl="0" marL="0" marR="0" rtl="0" algn="just">
              <a:lnSpc>
                <a:spcPct val="105555"/>
              </a:lnSpc>
              <a:spcBef>
                <a:spcPts val="0"/>
              </a:spcBef>
              <a:spcAft>
                <a:spcPts val="0"/>
              </a:spcAft>
              <a:buClr>
                <a:srgbClr val="CC503E"/>
              </a:buClr>
              <a:buSzPts val="1800"/>
              <a:buFont typeface="Times"/>
              <a:buNone/>
            </a:pPr>
            <a:r>
              <a:rPr b="0" i="0" lang="en-US" sz="1800" u="none" cap="none" strike="noStrike">
                <a:solidFill>
                  <a:srgbClr val="CC503E"/>
                </a:solidFill>
                <a:latin typeface="Times"/>
                <a:ea typeface="Times"/>
                <a:cs typeface="Times"/>
                <a:sym typeface="Times"/>
              </a:rPr>
              <a:t>A physiological </a:t>
            </a:r>
            <a:r>
              <a:rPr b="1" i="0" lang="en-US" sz="1800" u="none" cap="none" strike="noStrike">
                <a:solidFill>
                  <a:srgbClr val="CC503E"/>
                </a:solidFill>
                <a:latin typeface="Times"/>
                <a:ea typeface="Times"/>
                <a:cs typeface="Times"/>
                <a:sym typeface="Times"/>
              </a:rPr>
              <a:t>gradient </a:t>
            </a:r>
            <a:r>
              <a:rPr b="0" i="0" lang="en-US" sz="1800" u="none" cap="none" strike="noStrike">
                <a:solidFill>
                  <a:srgbClr val="000000"/>
                </a:solidFill>
                <a:latin typeface="Times"/>
                <a:ea typeface="Times"/>
                <a:cs typeface="Times"/>
                <a:sym typeface="Times"/>
              </a:rPr>
              <a:t>is a </a:t>
            </a:r>
            <a:r>
              <a:rPr b="1" i="0" lang="en-US" sz="1800" u="none" cap="none" strike="noStrike">
                <a:solidFill>
                  <a:srgbClr val="000000"/>
                </a:solidFill>
                <a:latin typeface="Times"/>
                <a:ea typeface="Times"/>
                <a:cs typeface="Times"/>
                <a:sym typeface="Times"/>
              </a:rPr>
              <a:t>difference in chemical concentration,</a:t>
            </a:r>
            <a:r>
              <a:rPr b="0" i="0" lang="en-US" sz="1800" u="none" cap="none" strike="noStrike">
                <a:solidFill>
                  <a:srgbClr val="000000"/>
                </a:solidFill>
                <a:latin typeface="Times"/>
                <a:ea typeface="Times"/>
                <a:cs typeface="Times"/>
                <a:sym typeface="Times"/>
              </a:rPr>
              <a:t> </a:t>
            </a:r>
            <a:r>
              <a:rPr b="1" i="0" lang="en-US" sz="1800" u="none" cap="none" strike="noStrike">
                <a:solidFill>
                  <a:srgbClr val="000000"/>
                </a:solidFill>
                <a:latin typeface="Times"/>
                <a:ea typeface="Times"/>
                <a:cs typeface="Times"/>
                <a:sym typeface="Times"/>
              </a:rPr>
              <a:t>electrical charge</a:t>
            </a:r>
            <a:r>
              <a:rPr b="0" i="0" lang="en-US" sz="1800" u="none" cap="none" strike="noStrike">
                <a:solidFill>
                  <a:srgbClr val="000000"/>
                </a:solidFill>
                <a:latin typeface="Times"/>
                <a:ea typeface="Times"/>
                <a:cs typeface="Times"/>
                <a:sym typeface="Times"/>
              </a:rPr>
              <a:t>, physical </a:t>
            </a:r>
            <a:r>
              <a:rPr b="1" i="0" lang="en-US" sz="1800" u="none" cap="none" strike="noStrike">
                <a:solidFill>
                  <a:srgbClr val="000000"/>
                </a:solidFill>
                <a:latin typeface="Times"/>
                <a:ea typeface="Times"/>
                <a:cs typeface="Times"/>
                <a:sym typeface="Times"/>
              </a:rPr>
              <a:t>pressure</a:t>
            </a:r>
            <a:r>
              <a:rPr b="0" i="0" lang="en-US" sz="1800" u="none" cap="none" strike="noStrike">
                <a:solidFill>
                  <a:srgbClr val="000000"/>
                </a:solidFill>
                <a:latin typeface="Times"/>
                <a:ea typeface="Times"/>
                <a:cs typeface="Times"/>
                <a:sym typeface="Times"/>
              </a:rPr>
              <a:t>,</a:t>
            </a:r>
            <a:r>
              <a:rPr b="1" i="0" lang="en-US" sz="1800" u="none" cap="none" strike="noStrike">
                <a:solidFill>
                  <a:srgbClr val="000000"/>
                </a:solidFill>
                <a:latin typeface="Times"/>
                <a:ea typeface="Times"/>
                <a:cs typeface="Times"/>
                <a:sym typeface="Times"/>
              </a:rPr>
              <a:t> temperature,</a:t>
            </a:r>
            <a:r>
              <a:rPr b="0" i="0" lang="en-US" sz="1800" u="none" cap="none" strike="noStrike">
                <a:solidFill>
                  <a:srgbClr val="000000"/>
                </a:solidFill>
                <a:latin typeface="Times"/>
                <a:ea typeface="Times"/>
                <a:cs typeface="Times"/>
                <a:sym typeface="Times"/>
              </a:rPr>
              <a:t> or </a:t>
            </a:r>
            <a:r>
              <a:rPr b="1" i="0" lang="en-US" sz="1800" u="none" cap="none" strike="noStrike">
                <a:solidFill>
                  <a:srgbClr val="000000"/>
                </a:solidFill>
                <a:latin typeface="Times"/>
                <a:ea typeface="Times"/>
                <a:cs typeface="Times"/>
                <a:sym typeface="Times"/>
              </a:rPr>
              <a:t>other variable between one point and another</a:t>
            </a:r>
            <a:r>
              <a:rPr b="0" i="0" lang="en-US" sz="1800" u="none" cap="none" strike="noStrike">
                <a:solidFill>
                  <a:srgbClr val="000000"/>
                </a:solidFill>
                <a:latin typeface="Times"/>
                <a:ea typeface="Times"/>
                <a:cs typeface="Times"/>
                <a:sym typeface="Times"/>
              </a:rPr>
              <a:t>. </a:t>
            </a:r>
            <a:endParaRPr b="0" i="0" sz="1400" u="none" cap="none" strike="noStrike">
              <a:solidFill>
                <a:srgbClr val="000000"/>
              </a:solidFill>
              <a:latin typeface="Arial"/>
              <a:ea typeface="Arial"/>
              <a:cs typeface="Arial"/>
              <a:sym typeface="Arial"/>
            </a:endParaRPr>
          </a:p>
          <a:p>
            <a:pPr indent="0" lvl="0" marL="0" marR="0" rtl="0" algn="just">
              <a:lnSpc>
                <a:spcPct val="105555"/>
              </a:lnSpc>
              <a:spcBef>
                <a:spcPts val="1200"/>
              </a:spcBef>
              <a:spcAft>
                <a:spcPts val="0"/>
              </a:spcAft>
              <a:buClr>
                <a:srgbClr val="000000"/>
              </a:buClr>
              <a:buSzPts val="1800"/>
              <a:buFont typeface="Times"/>
              <a:buNone/>
            </a:pPr>
            <a:r>
              <a:rPr b="0" i="0" lang="en-US" sz="1800" u="none" cap="none" strike="noStrike">
                <a:solidFill>
                  <a:srgbClr val="000000"/>
                </a:solidFill>
                <a:latin typeface="Times"/>
                <a:ea typeface="Times"/>
                <a:cs typeface="Times"/>
                <a:sym typeface="Times"/>
              </a:rPr>
              <a:t>If matter or energy moves from the point where this variable has</a:t>
            </a:r>
            <a:r>
              <a:rPr b="1" i="0" lang="en-US" sz="1800" u="none" cap="none" strike="noStrike">
                <a:solidFill>
                  <a:srgbClr val="000000"/>
                </a:solidFill>
                <a:latin typeface="Times"/>
                <a:ea typeface="Times"/>
                <a:cs typeface="Times"/>
                <a:sym typeface="Times"/>
              </a:rPr>
              <a:t> a higher value to the point with a lower value</a:t>
            </a:r>
            <a:r>
              <a:rPr b="0" i="0" lang="en-US" sz="1800" u="none" cap="none" strike="noStrike">
                <a:solidFill>
                  <a:srgbClr val="000000"/>
                </a:solidFill>
                <a:latin typeface="Times"/>
                <a:ea typeface="Times"/>
                <a:cs typeface="Times"/>
                <a:sym typeface="Times"/>
              </a:rPr>
              <a:t>, we say it</a:t>
            </a:r>
            <a:r>
              <a:rPr b="1" i="0" lang="en-US" sz="1800" u="none" cap="none" strike="noStrike">
                <a:solidFill>
                  <a:srgbClr val="000000"/>
                </a:solidFill>
                <a:latin typeface="Times"/>
                <a:ea typeface="Times"/>
                <a:cs typeface="Times"/>
                <a:sym typeface="Times"/>
              </a:rPr>
              <a:t> </a:t>
            </a:r>
            <a:r>
              <a:rPr b="1" i="0" lang="en-US" sz="1800" u="none" cap="none" strike="noStrike">
                <a:solidFill>
                  <a:srgbClr val="CC503E"/>
                </a:solidFill>
                <a:latin typeface="Times"/>
                <a:ea typeface="Times"/>
                <a:cs typeface="Times"/>
                <a:sym typeface="Times"/>
              </a:rPr>
              <a:t>flows down the gradient</a:t>
            </a:r>
            <a:r>
              <a:rPr b="0" i="0" lang="en-US" sz="1800" u="none" cap="none" strike="noStrike">
                <a:solidFill>
                  <a:srgbClr val="000000"/>
                </a:solidFill>
                <a:latin typeface="Times"/>
                <a:ea typeface="Times"/>
                <a:cs typeface="Times"/>
                <a:sym typeface="Times"/>
              </a:rPr>
              <a:t>—for example, from a warmer to a cooler point, or a place of </a:t>
            </a:r>
            <a:r>
              <a:rPr b="1" i="0" lang="en-US" sz="1800" u="none" cap="none" strike="noStrike">
                <a:solidFill>
                  <a:srgbClr val="000000"/>
                </a:solidFill>
                <a:latin typeface="Times"/>
                <a:ea typeface="Times"/>
                <a:cs typeface="Times"/>
                <a:sym typeface="Times"/>
              </a:rPr>
              <a:t>high chemical concentration to one of lower concentration</a:t>
            </a:r>
            <a:r>
              <a:rPr b="0" i="0" lang="en-US" sz="1800" u="none" cap="none" strike="noStrike">
                <a:solidFill>
                  <a:srgbClr val="000000"/>
                </a:solidFill>
                <a:latin typeface="Times"/>
                <a:ea typeface="Times"/>
                <a:cs typeface="Times"/>
                <a:sym typeface="Times"/>
              </a:rPr>
              <a:t>. Movement in the </a:t>
            </a:r>
            <a:r>
              <a:rPr b="1" i="0" lang="en-US" sz="1800" u="none" cap="none" strike="noStrike">
                <a:solidFill>
                  <a:srgbClr val="000000"/>
                </a:solidFill>
                <a:latin typeface="Times"/>
                <a:ea typeface="Times"/>
                <a:cs typeface="Times"/>
                <a:sym typeface="Times"/>
              </a:rPr>
              <a:t>opposite </a:t>
            </a:r>
            <a:r>
              <a:rPr b="0" i="0" lang="en-US" sz="1800" u="none" cap="none" strike="noStrike">
                <a:solidFill>
                  <a:srgbClr val="000000"/>
                </a:solidFill>
                <a:latin typeface="Times"/>
                <a:ea typeface="Times"/>
                <a:cs typeface="Times"/>
                <a:sym typeface="Times"/>
              </a:rPr>
              <a:t>direction is</a:t>
            </a:r>
            <a:r>
              <a:rPr b="0" i="0" lang="en-US" sz="1800" u="none" cap="none" strike="noStrike">
                <a:solidFill>
                  <a:srgbClr val="CC503E"/>
                </a:solidFill>
                <a:latin typeface="Times"/>
                <a:ea typeface="Times"/>
                <a:cs typeface="Times"/>
                <a:sym typeface="Times"/>
              </a:rPr>
              <a:t> </a:t>
            </a:r>
            <a:r>
              <a:rPr b="1" i="0" lang="en-US" sz="1800" u="none" cap="none" strike="noStrike">
                <a:solidFill>
                  <a:srgbClr val="CC503E"/>
                </a:solidFill>
                <a:latin typeface="Times"/>
                <a:ea typeface="Times"/>
                <a:cs typeface="Times"/>
                <a:sym typeface="Times"/>
              </a:rPr>
              <a:t>up </a:t>
            </a:r>
            <a:r>
              <a:rPr b="0" i="0" lang="en-US" sz="1800" u="none" cap="none" strike="noStrike">
                <a:solidFill>
                  <a:srgbClr val="CC503E"/>
                </a:solidFill>
                <a:latin typeface="Times"/>
                <a:ea typeface="Times"/>
                <a:cs typeface="Times"/>
                <a:sym typeface="Times"/>
              </a:rPr>
              <a:t>the gradient.</a:t>
            </a:r>
            <a:r>
              <a:rPr b="0" i="0" lang="en-US" sz="1800" u="none" cap="none" strike="noStrike">
                <a:solidFill>
                  <a:srgbClr val="000000"/>
                </a:solidFill>
                <a:latin typeface="Times"/>
                <a:ea typeface="Times"/>
                <a:cs typeface="Times"/>
                <a:sym typeface="Times"/>
              </a:rPr>
              <a:t> </a:t>
            </a:r>
            <a:endParaRPr b="0" i="0" sz="1400" u="none" cap="none" strike="noStrike">
              <a:solidFill>
                <a:srgbClr val="000000"/>
              </a:solidFill>
              <a:latin typeface="Arial"/>
              <a:ea typeface="Arial"/>
              <a:cs typeface="Arial"/>
              <a:sym typeface="Arial"/>
            </a:endParaRPr>
          </a:p>
        </p:txBody>
      </p:sp>
      <p:sp>
        <p:nvSpPr>
          <p:cNvPr id="642" name="Google Shape;642;g97e87fba88_0_65"/>
          <p:cNvSpPr txBox="1"/>
          <p:nvPr>
            <p:ph type="title"/>
          </p:nvPr>
        </p:nvSpPr>
        <p:spPr>
          <a:xfrm>
            <a:off x="539421" y="129763"/>
            <a:ext cx="5888400" cy="567900"/>
          </a:xfrm>
          <a:prstGeom prst="rect">
            <a:avLst/>
          </a:prstGeom>
          <a:noFill/>
          <a:ln>
            <a:noFill/>
          </a:ln>
        </p:spPr>
        <p:txBody>
          <a:bodyPr anchorCtr="0" anchor="b" bIns="34300" lIns="34300" spcFirstLastPara="1" rIns="34300" wrap="square" tIns="34300">
            <a:noAutofit/>
          </a:bodyPr>
          <a:lstStyle/>
          <a:p>
            <a:pPr indent="0" lvl="0" marL="0" rtl="0" algn="l">
              <a:lnSpc>
                <a:spcPct val="158668"/>
              </a:lnSpc>
              <a:spcBef>
                <a:spcPts val="0"/>
              </a:spcBef>
              <a:spcAft>
                <a:spcPts val="0"/>
              </a:spcAft>
              <a:buClr>
                <a:srgbClr val="000000"/>
              </a:buClr>
              <a:buSzPts val="2584"/>
              <a:buFont typeface="Times"/>
              <a:buNone/>
            </a:pPr>
            <a:r>
              <a:rPr lang="en-US" sz="2325">
                <a:latin typeface="Times"/>
                <a:ea typeface="Times"/>
                <a:cs typeface="Times"/>
                <a:sym typeface="Times"/>
              </a:rPr>
              <a:t> </a:t>
            </a:r>
            <a:r>
              <a:rPr b="1" lang="en-US" sz="3240"/>
              <a:t>gradient </a:t>
            </a:r>
            <a:endParaRPr sz="3240"/>
          </a:p>
        </p:txBody>
      </p:sp>
      <p:pic>
        <p:nvPicPr>
          <p:cNvPr descr="Screen Shot 2019-02-28 at 06.41.01.png" id="643" name="Google Shape;643;g97e87fba88_0_65"/>
          <p:cNvPicPr preferRelativeResize="0"/>
          <p:nvPr/>
        </p:nvPicPr>
        <p:blipFill rotWithShape="1">
          <a:blip r:embed="rId4">
            <a:alphaModFix/>
          </a:blip>
          <a:srcRect b="0" l="0" r="0" t="0"/>
          <a:stretch/>
        </p:blipFill>
        <p:spPr>
          <a:xfrm>
            <a:off x="167958" y="3370298"/>
            <a:ext cx="4162502" cy="2028899"/>
          </a:xfrm>
          <a:prstGeom prst="rect">
            <a:avLst/>
          </a:prstGeom>
          <a:noFill/>
          <a:ln>
            <a:noFill/>
          </a:ln>
        </p:spPr>
      </p:pic>
      <p:pic>
        <p:nvPicPr>
          <p:cNvPr descr="Screen Shot 2019-02-28 at 06.41.16.png" id="644" name="Google Shape;644;g97e87fba88_0_65"/>
          <p:cNvPicPr preferRelativeResize="0"/>
          <p:nvPr/>
        </p:nvPicPr>
        <p:blipFill rotWithShape="1">
          <a:blip r:embed="rId5">
            <a:alphaModFix/>
          </a:blip>
          <a:srcRect b="0" l="0" r="0" t="0"/>
          <a:stretch/>
        </p:blipFill>
        <p:spPr>
          <a:xfrm>
            <a:off x="5400136" y="3571336"/>
            <a:ext cx="3292049" cy="1827862"/>
          </a:xfrm>
          <a:prstGeom prst="rect">
            <a:avLst/>
          </a:prstGeom>
          <a:noFill/>
          <a:ln>
            <a:noFill/>
          </a:ln>
        </p:spPr>
      </p:pic>
      <p:sp>
        <p:nvSpPr>
          <p:cNvPr id="645" name="Google Shape;645;g97e87fba88_0_65"/>
          <p:cNvSpPr txBox="1"/>
          <p:nvPr/>
        </p:nvSpPr>
        <p:spPr>
          <a:xfrm>
            <a:off x="190576" y="5399198"/>
            <a:ext cx="8836500" cy="754500"/>
          </a:xfrm>
          <a:prstGeom prst="rect">
            <a:avLst/>
          </a:prstGeom>
          <a:noFill/>
          <a:ln>
            <a:noFill/>
          </a:ln>
        </p:spPr>
        <p:txBody>
          <a:bodyPr anchorCtr="0" anchor="ctr" bIns="38125" lIns="38125" spcFirstLastPara="1" rIns="38125" wrap="square" tIns="38125">
            <a:noAutofit/>
          </a:bodyPr>
          <a:lstStyle/>
          <a:p>
            <a:pPr indent="0" lvl="0" marL="0" marR="0" rtl="0" algn="l">
              <a:lnSpc>
                <a:spcPct val="233333"/>
              </a:lnSpc>
              <a:spcBef>
                <a:spcPts val="0"/>
              </a:spcBef>
              <a:spcAft>
                <a:spcPts val="0"/>
              </a:spcAft>
              <a:buClr>
                <a:srgbClr val="000000"/>
              </a:buClr>
              <a:buSzPts val="1200"/>
              <a:buFont typeface="Times"/>
              <a:buNone/>
            </a:pPr>
            <a:r>
              <a:rPr b="0" i="0" lang="en-US" sz="1200" u="none" cap="none" strike="noStrike">
                <a:solidFill>
                  <a:srgbClr val="000000"/>
                </a:solidFill>
                <a:latin typeface="Times"/>
                <a:ea typeface="Times"/>
                <a:cs typeface="Times"/>
                <a:sym typeface="Times"/>
              </a:rPr>
              <a:t>(c) Dietary sugars flowing down a concentration gradient into an intestinal cell.        e) Heat flowing down a thermal gradient to leave the body through the skin.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grpSp>
        <p:nvGrpSpPr>
          <p:cNvPr id="650" name="Google Shape;650;g97e87fba88_0_78"/>
          <p:cNvGrpSpPr/>
          <p:nvPr/>
        </p:nvGrpSpPr>
        <p:grpSpPr>
          <a:xfrm>
            <a:off x="-52298" y="6290640"/>
            <a:ext cx="9196221" cy="567357"/>
            <a:chOff x="-1" y="-1"/>
            <a:chExt cx="9196221" cy="567357"/>
          </a:xfrm>
        </p:grpSpPr>
        <p:sp>
          <p:nvSpPr>
            <p:cNvPr id="651" name="Google Shape;651;g97e87fba88_0_78"/>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52" name="Google Shape;652;g97e87fba88_0_78"/>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53" name="Google Shape;653;g97e87fba88_0_78"/>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654" name="Google Shape;654;g97e87fba88_0_78"/>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655" name="Google Shape;655;g97e87fba88_0_78"/>
          <p:cNvSpPr txBox="1"/>
          <p:nvPr>
            <p:ph type="title"/>
          </p:nvPr>
        </p:nvSpPr>
        <p:spPr>
          <a:xfrm>
            <a:off x="297684" y="690114"/>
            <a:ext cx="5302200" cy="915600"/>
          </a:xfrm>
          <a:prstGeom prst="rect">
            <a:avLst/>
          </a:prstGeom>
          <a:noFill/>
          <a:ln>
            <a:noFill/>
          </a:ln>
        </p:spPr>
        <p:txBody>
          <a:bodyPr anchorCtr="0" anchor="b"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1782"/>
              <a:buFont typeface="Georgia"/>
              <a:buNone/>
            </a:pPr>
            <a:r>
              <a:rPr b="1" lang="en-US" sz="1782">
                <a:latin typeface="Georgia"/>
                <a:ea typeface="Georgia"/>
                <a:cs typeface="Georgia"/>
                <a:sym typeface="Georgia"/>
              </a:rPr>
              <a:t>Girl Pulled Alive from Ruins, 15 Days after Earthquake</a:t>
            </a:r>
            <a:endParaRPr/>
          </a:p>
        </p:txBody>
      </p:sp>
      <p:sp>
        <p:nvSpPr>
          <p:cNvPr id="656" name="Google Shape;656;g97e87fba88_0_78"/>
          <p:cNvSpPr txBox="1"/>
          <p:nvPr>
            <p:ph idx="1" type="body"/>
          </p:nvPr>
        </p:nvSpPr>
        <p:spPr>
          <a:xfrm>
            <a:off x="297684" y="2354136"/>
            <a:ext cx="5302200" cy="1444500"/>
          </a:xfrm>
          <a:prstGeom prst="rect">
            <a:avLst/>
          </a:prstGeom>
          <a:noFill/>
          <a:ln>
            <a:noFill/>
          </a:ln>
        </p:spPr>
        <p:txBody>
          <a:bodyPr anchorCtr="0" anchor="t" bIns="34300" lIns="34300" spcFirstLastPara="1" rIns="34300" wrap="square" tIns="34300">
            <a:noAutofit/>
          </a:bodyPr>
          <a:lstStyle/>
          <a:p>
            <a:pPr indent="-123190" lvl="0" marL="0" rtl="0" algn="just">
              <a:lnSpc>
                <a:spcPct val="80000"/>
              </a:lnSpc>
              <a:spcBef>
                <a:spcPts val="1100"/>
              </a:spcBef>
              <a:spcAft>
                <a:spcPts val="0"/>
              </a:spcAft>
              <a:buClr>
                <a:srgbClr val="3333CC"/>
              </a:buClr>
              <a:buSzPts val="1940"/>
              <a:buFont typeface="Times New Roman"/>
              <a:buChar char="•"/>
            </a:pPr>
            <a:r>
              <a:rPr lang="en-US" sz="1358">
                <a:solidFill>
                  <a:srgbClr val="000000"/>
                </a:solidFill>
                <a:latin typeface="Times New Roman"/>
                <a:ea typeface="Times New Roman"/>
                <a:cs typeface="Times New Roman"/>
                <a:sym typeface="Times New Roman"/>
              </a:rPr>
              <a:t> </a:t>
            </a:r>
            <a:r>
              <a:rPr b="1" lang="en-US" sz="1086">
                <a:latin typeface="Georgia"/>
                <a:ea typeface="Georgia"/>
                <a:cs typeface="Georgia"/>
                <a:sym typeface="Georgia"/>
              </a:rPr>
              <a:t>Part II</a:t>
            </a:r>
            <a:endParaRPr b="1" sz="1086">
              <a:latin typeface="Georgia"/>
              <a:ea typeface="Georgia"/>
              <a:cs typeface="Georgia"/>
              <a:sym typeface="Georgia"/>
            </a:endParaRPr>
          </a:p>
          <a:p>
            <a:pPr indent="0" lvl="0" marL="0" rtl="0" algn="just">
              <a:lnSpc>
                <a:spcPct val="80000"/>
              </a:lnSpc>
              <a:spcBef>
                <a:spcPts val="300"/>
              </a:spcBef>
              <a:spcAft>
                <a:spcPts val="0"/>
              </a:spcAft>
              <a:buClr>
                <a:srgbClr val="000000"/>
              </a:buClr>
              <a:buSzPts val="1164"/>
              <a:buFont typeface="Verdana"/>
              <a:buNone/>
            </a:pPr>
            <a:r>
              <a:rPr i="1" lang="en-US" sz="814">
                <a:solidFill>
                  <a:srgbClr val="000000"/>
                </a:solidFill>
                <a:latin typeface="Verdana"/>
                <a:ea typeface="Verdana"/>
                <a:cs typeface="Verdana"/>
                <a:sym typeface="Verdana"/>
              </a:rPr>
              <a:t>4. </a:t>
            </a:r>
            <a:r>
              <a:rPr b="1" lang="en-US" sz="1679"/>
              <a:t>Assuming that Darlene did NOT have access to water during her entrapment, from what sources would her body begin to lose water? What are the specific avenues of water loss?</a:t>
            </a:r>
            <a:endParaRPr sz="1679"/>
          </a:p>
        </p:txBody>
      </p:sp>
      <p:sp>
        <p:nvSpPr>
          <p:cNvPr id="657" name="Google Shape;657;g97e87fba88_0_78"/>
          <p:cNvSpPr txBox="1"/>
          <p:nvPr/>
        </p:nvSpPr>
        <p:spPr>
          <a:xfrm>
            <a:off x="334913" y="4002910"/>
            <a:ext cx="5686200" cy="1308000"/>
          </a:xfrm>
          <a:prstGeom prst="rect">
            <a:avLst/>
          </a:prstGeom>
          <a:noFill/>
          <a:ln>
            <a:noFill/>
          </a:ln>
        </p:spPr>
        <p:txBody>
          <a:bodyPr anchorCtr="0" anchor="ctr" bIns="38125" lIns="38125" spcFirstLastPara="1" rIns="38125" wrap="square" tIns="38125">
            <a:noAutofit/>
          </a:bodyPr>
          <a:lstStyle/>
          <a:p>
            <a:pPr indent="-165434" lvl="0" marL="165434" marR="0" rtl="0" algn="l">
              <a:lnSpc>
                <a:spcPct val="100000"/>
              </a:lnSpc>
              <a:spcBef>
                <a:spcPts val="0"/>
              </a:spcBef>
              <a:spcAft>
                <a:spcPts val="0"/>
              </a:spcAft>
              <a:buClr>
                <a:srgbClr val="000000"/>
              </a:buClr>
              <a:buSzPts val="1600"/>
              <a:buFont typeface="Verdana"/>
              <a:buChar char="•"/>
            </a:pPr>
            <a:r>
              <a:rPr b="0" i="0" lang="en-US" sz="1600" u="none" cap="none" strike="noStrike">
                <a:solidFill>
                  <a:srgbClr val="000000"/>
                </a:solidFill>
                <a:latin typeface="Verdana"/>
                <a:ea typeface="Verdana"/>
                <a:cs typeface="Verdana"/>
                <a:sym typeface="Verdana"/>
              </a:rPr>
              <a:t>kidney (urine); </a:t>
            </a:r>
            <a:endParaRPr b="0" i="0" sz="1400" u="none" cap="none" strike="noStrike">
              <a:solidFill>
                <a:srgbClr val="000000"/>
              </a:solidFill>
              <a:latin typeface="Arial"/>
              <a:ea typeface="Arial"/>
              <a:cs typeface="Arial"/>
              <a:sym typeface="Arial"/>
            </a:endParaRPr>
          </a:p>
          <a:p>
            <a:pPr indent="-165434" lvl="0" marL="165434" marR="0" rtl="0" algn="l">
              <a:lnSpc>
                <a:spcPct val="100000"/>
              </a:lnSpc>
              <a:spcBef>
                <a:spcPts val="0"/>
              </a:spcBef>
              <a:spcAft>
                <a:spcPts val="0"/>
              </a:spcAft>
              <a:buClr>
                <a:srgbClr val="000000"/>
              </a:buClr>
              <a:buSzPts val="1600"/>
              <a:buFont typeface="Verdana"/>
              <a:buChar char="•"/>
            </a:pPr>
            <a:r>
              <a:rPr b="0" i="0" lang="en-US" sz="1600" u="none" cap="none" strike="noStrike">
                <a:solidFill>
                  <a:srgbClr val="000000"/>
                </a:solidFill>
                <a:latin typeface="Verdana"/>
                <a:ea typeface="Verdana"/>
                <a:cs typeface="Verdana"/>
                <a:sym typeface="Verdana"/>
              </a:rPr>
              <a:t>skin (insensible and active perspiration of sweating); </a:t>
            </a:r>
            <a:endParaRPr b="0" i="0" sz="1400" u="none" cap="none" strike="noStrike">
              <a:solidFill>
                <a:srgbClr val="000000"/>
              </a:solidFill>
              <a:latin typeface="Arial"/>
              <a:ea typeface="Arial"/>
              <a:cs typeface="Arial"/>
              <a:sym typeface="Arial"/>
            </a:endParaRPr>
          </a:p>
          <a:p>
            <a:pPr indent="-165434" lvl="0" marL="165434" marR="0" rtl="0" algn="l">
              <a:lnSpc>
                <a:spcPct val="100000"/>
              </a:lnSpc>
              <a:spcBef>
                <a:spcPts val="0"/>
              </a:spcBef>
              <a:spcAft>
                <a:spcPts val="0"/>
              </a:spcAft>
              <a:buClr>
                <a:srgbClr val="000000"/>
              </a:buClr>
              <a:buSzPts val="1600"/>
              <a:buFont typeface="Verdana"/>
              <a:buChar char="•"/>
            </a:pPr>
            <a:r>
              <a:rPr b="0" i="0" lang="en-US" sz="1600" u="none" cap="none" strike="noStrike">
                <a:solidFill>
                  <a:srgbClr val="000000"/>
                </a:solidFill>
                <a:latin typeface="Verdana"/>
                <a:ea typeface="Verdana"/>
                <a:cs typeface="Verdana"/>
                <a:sym typeface="Verdana"/>
              </a:rPr>
              <a:t>gut (secretions and excretion); </a:t>
            </a:r>
            <a:endParaRPr b="0" i="0" sz="1400" u="none" cap="none" strike="noStrike">
              <a:solidFill>
                <a:srgbClr val="000000"/>
              </a:solidFill>
              <a:latin typeface="Arial"/>
              <a:ea typeface="Arial"/>
              <a:cs typeface="Arial"/>
              <a:sym typeface="Arial"/>
            </a:endParaRPr>
          </a:p>
          <a:p>
            <a:pPr indent="-165434" lvl="0" marL="165434" marR="0" rtl="0" algn="l">
              <a:lnSpc>
                <a:spcPct val="100000"/>
              </a:lnSpc>
              <a:spcBef>
                <a:spcPts val="0"/>
              </a:spcBef>
              <a:spcAft>
                <a:spcPts val="0"/>
              </a:spcAft>
              <a:buClr>
                <a:srgbClr val="000000"/>
              </a:buClr>
              <a:buSzPts val="1600"/>
              <a:buFont typeface="Verdana"/>
              <a:buChar char="•"/>
            </a:pPr>
            <a:r>
              <a:rPr b="0" i="0" lang="en-US" sz="1600" u="none" cap="none" strike="noStrike">
                <a:solidFill>
                  <a:srgbClr val="000000"/>
                </a:solidFill>
                <a:latin typeface="Verdana"/>
                <a:ea typeface="Verdana"/>
                <a:cs typeface="Verdana"/>
                <a:sym typeface="Verdana"/>
              </a:rPr>
              <a:t>respiratory tract (evaporation from mucosal surfaces and loss of water in exhalation).</a:t>
            </a:r>
            <a:endParaRPr b="0" i="0" sz="1400" u="none" cap="none" strike="noStrike">
              <a:solidFill>
                <a:srgbClr val="000000"/>
              </a:solidFill>
              <a:latin typeface="Arial"/>
              <a:ea typeface="Arial"/>
              <a:cs typeface="Arial"/>
              <a:sym typeface="Arial"/>
            </a:endParaRPr>
          </a:p>
        </p:txBody>
      </p:sp>
      <p:pic>
        <p:nvPicPr>
          <p:cNvPr descr="Screen Shot 2019-02-27 at 20.29.59.png" id="658" name="Google Shape;658;g97e87fba88_0_78"/>
          <p:cNvPicPr preferRelativeResize="0"/>
          <p:nvPr/>
        </p:nvPicPr>
        <p:blipFill rotWithShape="1">
          <a:blip r:embed="rId4">
            <a:alphaModFix/>
          </a:blip>
          <a:srcRect b="0" l="0" r="0" t="0"/>
          <a:stretch/>
        </p:blipFill>
        <p:spPr>
          <a:xfrm>
            <a:off x="6170261" y="690114"/>
            <a:ext cx="2645936" cy="53483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grpSp>
        <p:nvGrpSpPr>
          <p:cNvPr id="663" name="Google Shape;663;g97e87fba88_0_90"/>
          <p:cNvGrpSpPr/>
          <p:nvPr/>
        </p:nvGrpSpPr>
        <p:grpSpPr>
          <a:xfrm>
            <a:off x="-52298" y="6296102"/>
            <a:ext cx="9196221" cy="567357"/>
            <a:chOff x="-1" y="-1"/>
            <a:chExt cx="9196221" cy="567357"/>
          </a:xfrm>
        </p:grpSpPr>
        <p:sp>
          <p:nvSpPr>
            <p:cNvPr id="664" name="Google Shape;664;g97e87fba88_0_90"/>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65" name="Google Shape;665;g97e87fba88_0_90"/>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66" name="Google Shape;666;g97e87fba88_0_90"/>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667" name="Google Shape;667;g97e87fba88_0_90"/>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668" name="Google Shape;668;g97e87fba88_0_90"/>
          <p:cNvSpPr txBox="1"/>
          <p:nvPr>
            <p:ph type="title"/>
          </p:nvPr>
        </p:nvSpPr>
        <p:spPr>
          <a:xfrm>
            <a:off x="94363" y="384002"/>
            <a:ext cx="4042500" cy="567900"/>
          </a:xfrm>
          <a:prstGeom prst="rect">
            <a:avLst/>
          </a:prstGeom>
          <a:noFill/>
          <a:ln>
            <a:noFill/>
          </a:ln>
        </p:spPr>
        <p:txBody>
          <a:bodyPr anchorCtr="0" anchor="b"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1782"/>
              <a:buFont typeface="Georgia"/>
              <a:buNone/>
            </a:pPr>
            <a:r>
              <a:rPr b="1" lang="en-US" sz="1603">
                <a:latin typeface="Georgia"/>
                <a:ea typeface="Georgia"/>
                <a:cs typeface="Georgia"/>
                <a:sym typeface="Georgia"/>
              </a:rPr>
              <a:t>Girl Pulled Alive from Ruins, 15 Days after Earthquake</a:t>
            </a:r>
            <a:endParaRPr sz="3240"/>
          </a:p>
        </p:txBody>
      </p:sp>
      <p:sp>
        <p:nvSpPr>
          <p:cNvPr id="669" name="Google Shape;669;g97e87fba88_0_90"/>
          <p:cNvSpPr txBox="1"/>
          <p:nvPr>
            <p:ph idx="1" type="body"/>
          </p:nvPr>
        </p:nvSpPr>
        <p:spPr>
          <a:xfrm>
            <a:off x="212098" y="792263"/>
            <a:ext cx="4349400" cy="1887900"/>
          </a:xfrm>
          <a:prstGeom prst="rect">
            <a:avLst/>
          </a:prstGeom>
          <a:noFill/>
          <a:ln>
            <a:noFill/>
          </a:ln>
        </p:spPr>
        <p:txBody>
          <a:bodyPr anchorCtr="0" anchor="t" bIns="34300" lIns="34300" spcFirstLastPara="1" rIns="34300" wrap="square" tIns="34300">
            <a:noAutofit/>
          </a:bodyPr>
          <a:lstStyle/>
          <a:p>
            <a:pPr indent="-75438" lvl="0" marL="0" rtl="0" algn="just">
              <a:lnSpc>
                <a:spcPct val="100000"/>
              </a:lnSpc>
              <a:spcBef>
                <a:spcPts val="500"/>
              </a:spcBef>
              <a:spcAft>
                <a:spcPts val="0"/>
              </a:spcAft>
              <a:buClr>
                <a:srgbClr val="3333CC"/>
              </a:buClr>
              <a:buSzPts val="1188"/>
              <a:buFont typeface="Times New Roman"/>
              <a:buChar char="•"/>
            </a:pPr>
            <a:r>
              <a:rPr lang="en-US" sz="1500">
                <a:solidFill>
                  <a:srgbClr val="000000"/>
                </a:solidFill>
                <a:latin typeface="Times New Roman"/>
                <a:ea typeface="Times New Roman"/>
                <a:cs typeface="Times New Roman"/>
                <a:sym typeface="Times New Roman"/>
              </a:rPr>
              <a:t> </a:t>
            </a:r>
            <a:r>
              <a:rPr b="1" lang="en-US" sz="1500">
                <a:latin typeface="Georgia"/>
                <a:ea typeface="Georgia"/>
                <a:cs typeface="Georgia"/>
                <a:sym typeface="Georgia"/>
              </a:rPr>
              <a:t>Part II</a:t>
            </a:r>
            <a:endParaRPr b="1" sz="1500">
              <a:latin typeface="Georgia"/>
              <a:ea typeface="Georgia"/>
              <a:cs typeface="Georgia"/>
              <a:sym typeface="Georgia"/>
            </a:endParaRPr>
          </a:p>
          <a:p>
            <a:pPr indent="0" lvl="0" marL="0" rtl="0" algn="just">
              <a:lnSpc>
                <a:spcPct val="100000"/>
              </a:lnSpc>
              <a:spcBef>
                <a:spcPts val="100"/>
              </a:spcBef>
              <a:spcAft>
                <a:spcPts val="0"/>
              </a:spcAft>
              <a:buClr>
                <a:srgbClr val="000000"/>
              </a:buClr>
              <a:buSzPts val="1188"/>
              <a:buFont typeface="Verdana"/>
              <a:buNone/>
            </a:pPr>
            <a:r>
              <a:rPr i="1" lang="en-US" sz="1500">
                <a:solidFill>
                  <a:srgbClr val="000000"/>
                </a:solidFill>
                <a:latin typeface="Verdana"/>
                <a:ea typeface="Verdana"/>
                <a:cs typeface="Verdana"/>
                <a:sym typeface="Verdana"/>
              </a:rPr>
              <a:t>5. How might the body immediately begin to</a:t>
            </a:r>
            <a:r>
              <a:rPr b="1" lang="en-US" sz="1500"/>
              <a:t> reduce</a:t>
            </a:r>
            <a:r>
              <a:rPr i="1" lang="en-US" sz="1500">
                <a:solidFill>
                  <a:srgbClr val="000000"/>
                </a:solidFill>
                <a:latin typeface="Verdana"/>
                <a:ea typeface="Verdana"/>
                <a:cs typeface="Verdana"/>
                <a:sym typeface="Verdana"/>
              </a:rPr>
              <a:t> those avenues of </a:t>
            </a:r>
            <a:r>
              <a:rPr b="1" lang="en-US" sz="1500"/>
              <a:t>water loss</a:t>
            </a:r>
            <a:r>
              <a:rPr i="1" lang="en-US" sz="1500">
                <a:solidFill>
                  <a:srgbClr val="000000"/>
                </a:solidFill>
                <a:latin typeface="Verdana"/>
                <a:ea typeface="Verdana"/>
                <a:cs typeface="Verdana"/>
                <a:sym typeface="Verdana"/>
              </a:rPr>
              <a:t> in Question #4? What important </a:t>
            </a:r>
            <a:r>
              <a:rPr b="1" lang="en-US" sz="1500"/>
              <a:t>physiological reflexes</a:t>
            </a:r>
            <a:r>
              <a:rPr i="1" lang="en-US" sz="1500">
                <a:solidFill>
                  <a:srgbClr val="000000"/>
                </a:solidFill>
                <a:latin typeface="Verdana"/>
                <a:ea typeface="Verdana"/>
                <a:cs typeface="Verdana"/>
                <a:sym typeface="Verdana"/>
              </a:rPr>
              <a:t> would be invoked to try to control the rate of water loss from those specific avenues?</a:t>
            </a:r>
            <a:endParaRPr sz="1500"/>
          </a:p>
        </p:txBody>
      </p:sp>
      <p:pic>
        <p:nvPicPr>
          <p:cNvPr descr="Screen Shot 2019-02-27 at 20.34.20.png" id="670" name="Google Shape;670;g97e87fba88_0_90"/>
          <p:cNvPicPr preferRelativeResize="0"/>
          <p:nvPr/>
        </p:nvPicPr>
        <p:blipFill rotWithShape="1">
          <a:blip r:embed="rId4">
            <a:alphaModFix/>
          </a:blip>
          <a:srcRect b="0" l="0" r="0" t="0"/>
          <a:stretch/>
        </p:blipFill>
        <p:spPr>
          <a:xfrm>
            <a:off x="4867768" y="384002"/>
            <a:ext cx="4034692" cy="5430202"/>
          </a:xfrm>
          <a:prstGeom prst="rect">
            <a:avLst/>
          </a:prstGeom>
          <a:noFill/>
          <a:ln>
            <a:noFill/>
          </a:ln>
        </p:spPr>
      </p:pic>
      <p:sp>
        <p:nvSpPr>
          <p:cNvPr id="671" name="Google Shape;671;g97e87fba88_0_90"/>
          <p:cNvSpPr txBox="1"/>
          <p:nvPr/>
        </p:nvSpPr>
        <p:spPr>
          <a:xfrm>
            <a:off x="274499" y="2707944"/>
            <a:ext cx="5017800" cy="3179400"/>
          </a:xfrm>
          <a:prstGeom prst="rect">
            <a:avLst/>
          </a:prstGeom>
          <a:noFill/>
          <a:ln>
            <a:noFill/>
          </a:ln>
        </p:spPr>
        <p:txBody>
          <a:bodyPr anchorCtr="0" anchor="ctr" bIns="38125" lIns="38125" spcFirstLastPara="1" rIns="38125" wrap="square" tIns="38125">
            <a:noAutofit/>
          </a:bodyPr>
          <a:lstStyle/>
          <a:p>
            <a:pPr indent="388620" lvl="0" marL="0" marR="388620" rtl="0" algn="just">
              <a:lnSpc>
                <a:spcPct val="120000"/>
              </a:lnSpc>
              <a:spcBef>
                <a:spcPts val="0"/>
              </a:spcBef>
              <a:spcAft>
                <a:spcPts val="0"/>
              </a:spcAft>
              <a:buClr>
                <a:srgbClr val="000000"/>
              </a:buClr>
              <a:buSzPts val="1200"/>
              <a:buFont typeface="Calibri"/>
              <a:buNone/>
            </a:pPr>
            <a:r>
              <a:rPr b="0" i="0" lang="en-US" sz="1400" u="none" cap="none" strike="noStrike">
                <a:solidFill>
                  <a:srgbClr val="000000"/>
                </a:solidFill>
                <a:latin typeface="Calibri"/>
                <a:ea typeface="Calibri"/>
                <a:cs typeface="Calibri"/>
                <a:sym typeface="Calibri"/>
              </a:rPr>
              <a:t>O</a:t>
            </a:r>
            <a:r>
              <a:rPr b="0" i="0" lang="en-US" sz="1400" u="none" cap="none" strike="noStrike">
                <a:solidFill>
                  <a:srgbClr val="000000"/>
                </a:solidFill>
                <a:latin typeface="Verdana"/>
                <a:ea typeface="Verdana"/>
                <a:cs typeface="Verdana"/>
                <a:sym typeface="Verdana"/>
              </a:rPr>
              <a:t>smoreceptors in</a:t>
            </a:r>
            <a:r>
              <a:rPr b="1" i="0" lang="en-US" sz="1400" u="none" cap="none" strike="noStrike">
                <a:solidFill>
                  <a:srgbClr val="000000"/>
                </a:solidFill>
                <a:latin typeface="Verdana"/>
                <a:ea typeface="Verdana"/>
                <a:cs typeface="Verdana"/>
                <a:sym typeface="Verdana"/>
              </a:rPr>
              <a:t> the hypothalamus</a:t>
            </a:r>
            <a:r>
              <a:rPr b="0" i="0" lang="en-US" sz="1400" u="none" cap="none" strike="noStrike">
                <a:solidFill>
                  <a:srgbClr val="000000"/>
                </a:solidFill>
                <a:latin typeface="Verdana"/>
                <a:ea typeface="Verdana"/>
                <a:cs typeface="Verdana"/>
                <a:sym typeface="Verdana"/>
              </a:rPr>
              <a:t> would detect increases in </a:t>
            </a:r>
            <a:r>
              <a:rPr b="1" i="0" lang="en-US" sz="1400" u="none" cap="none" strike="noStrike">
                <a:solidFill>
                  <a:srgbClr val="000000"/>
                </a:solidFill>
                <a:latin typeface="Verdana"/>
                <a:ea typeface="Verdana"/>
                <a:cs typeface="Verdana"/>
                <a:sym typeface="Verdana"/>
              </a:rPr>
              <a:t>osmotic concentration of the blood as plasma volume</a:t>
            </a:r>
            <a:r>
              <a:rPr b="0" i="0" lang="en-US" sz="1400" u="none" cap="none" strike="noStrike">
                <a:solidFill>
                  <a:srgbClr val="000000"/>
                </a:solidFill>
                <a:latin typeface="Verdana"/>
                <a:ea typeface="Verdana"/>
                <a:cs typeface="Verdana"/>
                <a:sym typeface="Verdana"/>
              </a:rPr>
              <a:t> is pulled into dehydrating cells. This triggers the release of Anti-Diuretic Hormone (</a:t>
            </a:r>
            <a:r>
              <a:rPr b="1" i="0" lang="en-US" sz="1400" u="none" cap="none" strike="noStrike">
                <a:solidFill>
                  <a:srgbClr val="000000"/>
                </a:solidFill>
                <a:latin typeface="Verdana"/>
                <a:ea typeface="Verdana"/>
                <a:cs typeface="Verdana"/>
                <a:sym typeface="Verdana"/>
              </a:rPr>
              <a:t>ADH</a:t>
            </a:r>
            <a:r>
              <a:rPr b="0" i="0" lang="en-US" sz="1400" u="none" cap="none" strike="noStrike">
                <a:solidFill>
                  <a:srgbClr val="000000"/>
                </a:solidFill>
                <a:latin typeface="Verdana"/>
                <a:ea typeface="Verdana"/>
                <a:cs typeface="Verdana"/>
                <a:sym typeface="Verdana"/>
              </a:rPr>
              <a:t>, also known as </a:t>
            </a:r>
            <a:r>
              <a:rPr b="1" i="0" lang="en-US" sz="1400" u="none" cap="none" strike="noStrike">
                <a:solidFill>
                  <a:srgbClr val="000000"/>
                </a:solidFill>
                <a:latin typeface="Verdana"/>
                <a:ea typeface="Verdana"/>
                <a:cs typeface="Verdana"/>
                <a:sym typeface="Verdana"/>
              </a:rPr>
              <a:t>vasopressin</a:t>
            </a:r>
            <a:r>
              <a:rPr b="0" i="0" lang="en-US" sz="1400" u="none" cap="none" strike="noStrike">
                <a:solidFill>
                  <a:srgbClr val="000000"/>
                </a:solidFill>
                <a:latin typeface="Verdana"/>
                <a:ea typeface="Verdana"/>
                <a:cs typeface="Verdana"/>
                <a:sym typeface="Verdana"/>
              </a:rPr>
              <a:t>) from hypothalamic neurons via the posterior pituitary into the general circulation. The target organ,</a:t>
            </a:r>
            <a:r>
              <a:rPr b="1" i="0" lang="en-US" sz="1400" u="none" cap="none" strike="noStrike">
                <a:solidFill>
                  <a:srgbClr val="000000"/>
                </a:solidFill>
                <a:latin typeface="Verdana"/>
                <a:ea typeface="Verdana"/>
                <a:cs typeface="Verdana"/>
                <a:sym typeface="Verdana"/>
              </a:rPr>
              <a:t> renal tubules, and collecting ducts </a:t>
            </a:r>
            <a:r>
              <a:rPr b="0" i="0" lang="en-US" sz="1400" u="none" cap="none" strike="noStrike">
                <a:solidFill>
                  <a:srgbClr val="000000"/>
                </a:solidFill>
                <a:latin typeface="Verdana"/>
                <a:ea typeface="Verdana"/>
                <a:cs typeface="Verdana"/>
                <a:sym typeface="Verdana"/>
              </a:rPr>
              <a:t>place more aquaporin channels into their cell membranes, with the result that more water in </a:t>
            </a:r>
            <a:r>
              <a:rPr b="1" i="0" lang="en-US" sz="1400" u="none" cap="none" strike="noStrike">
                <a:solidFill>
                  <a:srgbClr val="000000"/>
                </a:solidFill>
                <a:latin typeface="Verdana"/>
                <a:ea typeface="Verdana"/>
                <a:cs typeface="Verdana"/>
                <a:sym typeface="Verdana"/>
              </a:rPr>
              <a:t>the urine filtrate is absorbed and returned to the vascular system.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grpSp>
        <p:nvGrpSpPr>
          <p:cNvPr id="676" name="Google Shape;676;g97e87fba88_0_102"/>
          <p:cNvGrpSpPr/>
          <p:nvPr/>
        </p:nvGrpSpPr>
        <p:grpSpPr>
          <a:xfrm>
            <a:off x="-52298" y="6290640"/>
            <a:ext cx="9196221" cy="567357"/>
            <a:chOff x="-1" y="-1"/>
            <a:chExt cx="9196221" cy="567357"/>
          </a:xfrm>
        </p:grpSpPr>
        <p:sp>
          <p:nvSpPr>
            <p:cNvPr id="677" name="Google Shape;677;g97e87fba88_0_102"/>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78" name="Google Shape;678;g97e87fba88_0_102"/>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79" name="Google Shape;679;g97e87fba88_0_102"/>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680" name="Google Shape;680;g97e87fba88_0_102"/>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681" name="Google Shape;681;g97e87fba88_0_102"/>
          <p:cNvSpPr txBox="1"/>
          <p:nvPr>
            <p:ph type="title"/>
          </p:nvPr>
        </p:nvSpPr>
        <p:spPr>
          <a:xfrm>
            <a:off x="183263" y="345902"/>
            <a:ext cx="4042500" cy="567900"/>
          </a:xfrm>
          <a:prstGeom prst="rect">
            <a:avLst/>
          </a:prstGeom>
          <a:noFill/>
          <a:ln>
            <a:noFill/>
          </a:ln>
        </p:spPr>
        <p:txBody>
          <a:bodyPr anchorCtr="0" anchor="b"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1782"/>
              <a:buFont typeface="Georgia"/>
              <a:buNone/>
            </a:pPr>
            <a:r>
              <a:rPr b="1" lang="en-US" sz="1603">
                <a:latin typeface="Georgia"/>
                <a:ea typeface="Georgia"/>
                <a:cs typeface="Georgia"/>
                <a:sym typeface="Georgia"/>
              </a:rPr>
              <a:t>Girl Pulled Alive from Ruins, 15 Days after Earthquake</a:t>
            </a:r>
            <a:endParaRPr sz="3240"/>
          </a:p>
        </p:txBody>
      </p:sp>
      <p:sp>
        <p:nvSpPr>
          <p:cNvPr id="682" name="Google Shape;682;g97e87fba88_0_102"/>
          <p:cNvSpPr txBox="1"/>
          <p:nvPr>
            <p:ph idx="1" type="body"/>
          </p:nvPr>
        </p:nvSpPr>
        <p:spPr>
          <a:xfrm>
            <a:off x="236398" y="828934"/>
            <a:ext cx="4158900" cy="1444500"/>
          </a:xfrm>
          <a:prstGeom prst="rect">
            <a:avLst/>
          </a:prstGeom>
          <a:noFill/>
          <a:ln>
            <a:noFill/>
          </a:ln>
        </p:spPr>
        <p:txBody>
          <a:bodyPr anchorCtr="0" anchor="t" bIns="34300" lIns="34300" spcFirstLastPara="1" rIns="34300" wrap="square" tIns="34300">
            <a:noAutofit/>
          </a:bodyPr>
          <a:lstStyle/>
          <a:p>
            <a:pPr indent="-175630" lvl="0" marL="260498" rtl="0" algn="l">
              <a:lnSpc>
                <a:spcPct val="100000"/>
              </a:lnSpc>
              <a:spcBef>
                <a:spcPts val="0"/>
              </a:spcBef>
              <a:spcAft>
                <a:spcPts val="0"/>
              </a:spcAft>
              <a:buClr>
                <a:srgbClr val="3333CC"/>
              </a:buClr>
              <a:buSzPts val="1337"/>
              <a:buFont typeface="Arial"/>
              <a:buNone/>
            </a:pPr>
            <a:r>
              <a:t/>
            </a:r>
            <a:endParaRPr sz="1400">
              <a:solidFill>
                <a:srgbClr val="3333CC"/>
              </a:solidFill>
            </a:endParaRPr>
          </a:p>
          <a:p>
            <a:pPr indent="-113157" lvl="0" marL="0" rtl="0" algn="l">
              <a:lnSpc>
                <a:spcPct val="100000"/>
              </a:lnSpc>
              <a:spcBef>
                <a:spcPts val="1000"/>
              </a:spcBef>
              <a:spcAft>
                <a:spcPts val="0"/>
              </a:spcAft>
              <a:buClr>
                <a:srgbClr val="3333CC"/>
              </a:buClr>
              <a:buSzPts val="1782"/>
              <a:buFont typeface="Times New Roman"/>
              <a:buChar char="•"/>
            </a:pPr>
            <a:r>
              <a:rPr lang="en-US" sz="1400">
                <a:solidFill>
                  <a:srgbClr val="000000"/>
                </a:solidFill>
                <a:latin typeface="Times New Roman"/>
                <a:ea typeface="Times New Roman"/>
                <a:cs typeface="Times New Roman"/>
                <a:sym typeface="Times New Roman"/>
              </a:rPr>
              <a:t> </a:t>
            </a:r>
            <a:r>
              <a:rPr b="1" lang="en-US" sz="1400">
                <a:latin typeface="Georgia"/>
                <a:ea typeface="Georgia"/>
                <a:cs typeface="Georgia"/>
                <a:sym typeface="Georgia"/>
              </a:rPr>
              <a:t>Part II</a:t>
            </a:r>
            <a:endParaRPr b="1" sz="1400">
              <a:latin typeface="Georgia"/>
              <a:ea typeface="Georgia"/>
              <a:cs typeface="Georgia"/>
              <a:sym typeface="Georgia"/>
            </a:endParaRPr>
          </a:p>
          <a:p>
            <a:pPr indent="0" lvl="0" marL="0" rtl="0" algn="l">
              <a:lnSpc>
                <a:spcPct val="100000"/>
              </a:lnSpc>
              <a:spcBef>
                <a:spcPts val="300"/>
              </a:spcBef>
              <a:spcAft>
                <a:spcPts val="0"/>
              </a:spcAft>
              <a:buClr>
                <a:srgbClr val="000000"/>
              </a:buClr>
              <a:buSzPts val="1089"/>
              <a:buFont typeface="Verdana"/>
              <a:buNone/>
            </a:pPr>
            <a:r>
              <a:rPr i="1" lang="en-US" sz="1400">
                <a:solidFill>
                  <a:srgbClr val="000000"/>
                </a:solidFill>
                <a:latin typeface="Verdana"/>
                <a:ea typeface="Verdana"/>
                <a:cs typeface="Verdana"/>
                <a:sym typeface="Verdana"/>
              </a:rPr>
              <a:t>5. How might the body immediately begin to reduce those avenues of water loss in Question #4? What important physiological reflexes would be invoked to try to control the rate of water loss from those specific avenues?</a:t>
            </a:r>
            <a:endParaRPr sz="1400"/>
          </a:p>
        </p:txBody>
      </p:sp>
      <p:pic>
        <p:nvPicPr>
          <p:cNvPr descr="Screen Shot 2019-02-27 at 22.24.33.png" id="683" name="Google Shape;683;g97e87fba88_0_102"/>
          <p:cNvPicPr preferRelativeResize="0"/>
          <p:nvPr/>
        </p:nvPicPr>
        <p:blipFill rotWithShape="1">
          <a:blip r:embed="rId4">
            <a:alphaModFix/>
          </a:blip>
          <a:srcRect b="0" l="0" r="0" t="0"/>
          <a:stretch/>
        </p:blipFill>
        <p:spPr>
          <a:xfrm>
            <a:off x="4855440" y="828934"/>
            <a:ext cx="4029768" cy="5002522"/>
          </a:xfrm>
          <a:prstGeom prst="rect">
            <a:avLst/>
          </a:prstGeom>
          <a:noFill/>
          <a:ln>
            <a:noFill/>
          </a:ln>
        </p:spPr>
      </p:pic>
      <p:sp>
        <p:nvSpPr>
          <p:cNvPr id="684" name="Google Shape;684;g97e87fba88_0_102"/>
          <p:cNvSpPr txBox="1"/>
          <p:nvPr/>
        </p:nvSpPr>
        <p:spPr>
          <a:xfrm>
            <a:off x="201628" y="2957871"/>
            <a:ext cx="4423800" cy="2662200"/>
          </a:xfrm>
          <a:prstGeom prst="rect">
            <a:avLst/>
          </a:prstGeom>
          <a:noFill/>
          <a:ln>
            <a:noFill/>
          </a:ln>
        </p:spPr>
        <p:txBody>
          <a:bodyPr anchorCtr="0" anchor="ctr" bIns="38125" lIns="38125" spcFirstLastPara="1" rIns="38125" wrap="square" tIns="38125">
            <a:noAutofit/>
          </a:bodyPr>
          <a:lstStyle/>
          <a:p>
            <a:pPr indent="388620" lvl="0" marL="0" marR="388620" rtl="0" algn="just">
              <a:lnSpc>
                <a:spcPct val="100000"/>
              </a:lnSpc>
              <a:spcBef>
                <a:spcPts val="0"/>
              </a:spcBef>
              <a:spcAft>
                <a:spcPts val="0"/>
              </a:spcAft>
              <a:buClr>
                <a:srgbClr val="000000"/>
              </a:buClr>
              <a:buSzPts val="1200"/>
              <a:buFont typeface="Verdana"/>
              <a:buNone/>
            </a:pPr>
            <a:r>
              <a:rPr b="1" i="0" lang="en-US" sz="1400" u="none" cap="none" strike="noStrike">
                <a:solidFill>
                  <a:srgbClr val="000000"/>
                </a:solidFill>
                <a:latin typeface="Verdana"/>
                <a:ea typeface="Verdana"/>
                <a:cs typeface="Verdana"/>
                <a:sym typeface="Verdana"/>
              </a:rPr>
              <a:t>baroreceptors</a:t>
            </a:r>
            <a:r>
              <a:rPr b="0" i="0" lang="en-US" sz="1400" u="none" cap="none" strike="noStrike">
                <a:solidFill>
                  <a:srgbClr val="000000"/>
                </a:solidFill>
                <a:latin typeface="Verdana"/>
                <a:ea typeface="Verdana"/>
                <a:cs typeface="Verdana"/>
                <a:sym typeface="Verdana"/>
              </a:rPr>
              <a:t> in the aortic and carotid bodies may respond to decreased arterial blood pressure by reducing their input to the parasympathetic neurons of the medullary cardiovascular center. This allows more firing of the sympathetic neurons, which results in decreased blood flow (due to vasoconstriction) to non-essential organs, as well as increased heart rate and cardiac output. Reduced blood flow to areas of potential water loss would decrease the rate of water loss somewhat.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grpSp>
        <p:nvGrpSpPr>
          <p:cNvPr id="689" name="Google Shape;689;g97e87fba88_0_114"/>
          <p:cNvGrpSpPr/>
          <p:nvPr/>
        </p:nvGrpSpPr>
        <p:grpSpPr>
          <a:xfrm>
            <a:off x="-52298" y="6290640"/>
            <a:ext cx="9196221" cy="567357"/>
            <a:chOff x="-1" y="-1"/>
            <a:chExt cx="9196221" cy="567357"/>
          </a:xfrm>
        </p:grpSpPr>
        <p:sp>
          <p:nvSpPr>
            <p:cNvPr id="690" name="Google Shape;690;g97e87fba88_0_114"/>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91" name="Google Shape;691;g97e87fba88_0_114"/>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92" name="Google Shape;692;g97e87fba88_0_114"/>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693" name="Google Shape;693;g97e87fba88_0_114"/>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694" name="Google Shape;694;g97e87fba88_0_114"/>
          <p:cNvSpPr txBox="1"/>
          <p:nvPr>
            <p:ph type="title"/>
          </p:nvPr>
        </p:nvSpPr>
        <p:spPr>
          <a:xfrm>
            <a:off x="132463" y="320502"/>
            <a:ext cx="4042500" cy="567900"/>
          </a:xfrm>
          <a:prstGeom prst="rect">
            <a:avLst/>
          </a:prstGeom>
          <a:noFill/>
          <a:ln>
            <a:noFill/>
          </a:ln>
        </p:spPr>
        <p:txBody>
          <a:bodyPr anchorCtr="0" anchor="b"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1782"/>
              <a:buFont typeface="Georgia"/>
              <a:buNone/>
            </a:pPr>
            <a:r>
              <a:rPr b="1" lang="en-US" sz="1603">
                <a:latin typeface="Georgia"/>
                <a:ea typeface="Georgia"/>
                <a:cs typeface="Georgia"/>
                <a:sym typeface="Georgia"/>
              </a:rPr>
              <a:t>Girl Pulled Alive from Ruins, 15 Days after Earthquake</a:t>
            </a:r>
            <a:endParaRPr sz="3240"/>
          </a:p>
        </p:txBody>
      </p:sp>
      <p:sp>
        <p:nvSpPr>
          <p:cNvPr id="695" name="Google Shape;695;g97e87fba88_0_114"/>
          <p:cNvSpPr txBox="1"/>
          <p:nvPr>
            <p:ph idx="1" type="body"/>
          </p:nvPr>
        </p:nvSpPr>
        <p:spPr>
          <a:xfrm>
            <a:off x="322093" y="501660"/>
            <a:ext cx="4671600" cy="1444500"/>
          </a:xfrm>
          <a:prstGeom prst="rect">
            <a:avLst/>
          </a:prstGeom>
          <a:noFill/>
          <a:ln>
            <a:noFill/>
          </a:ln>
        </p:spPr>
        <p:txBody>
          <a:bodyPr anchorCtr="0" anchor="t" bIns="34300" lIns="34300" spcFirstLastPara="1" rIns="34300" wrap="square" tIns="34300">
            <a:noAutofit/>
          </a:bodyPr>
          <a:lstStyle/>
          <a:p>
            <a:pPr indent="-184795" lvl="0" marL="271472" rtl="0" algn="l">
              <a:lnSpc>
                <a:spcPct val="100000"/>
              </a:lnSpc>
              <a:spcBef>
                <a:spcPts val="0"/>
              </a:spcBef>
              <a:spcAft>
                <a:spcPts val="0"/>
              </a:spcAft>
              <a:buClr>
                <a:srgbClr val="3333CC"/>
              </a:buClr>
              <a:buSzPts val="1365"/>
              <a:buFont typeface="Arial"/>
              <a:buNone/>
            </a:pPr>
            <a:r>
              <a:t/>
            </a:r>
            <a:endParaRPr sz="1300">
              <a:solidFill>
                <a:srgbClr val="3333CC"/>
              </a:solidFill>
            </a:endParaRPr>
          </a:p>
          <a:p>
            <a:pPr indent="-115570" lvl="0" marL="0" rtl="0" algn="l">
              <a:lnSpc>
                <a:spcPct val="100000"/>
              </a:lnSpc>
              <a:spcBef>
                <a:spcPts val="1000"/>
              </a:spcBef>
              <a:spcAft>
                <a:spcPts val="0"/>
              </a:spcAft>
              <a:buClr>
                <a:srgbClr val="3333CC"/>
              </a:buClr>
              <a:buSzPts val="1820"/>
              <a:buFont typeface="Times New Roman"/>
              <a:buChar char="•"/>
            </a:pPr>
            <a:r>
              <a:rPr lang="en-US" sz="1300">
                <a:solidFill>
                  <a:srgbClr val="000000"/>
                </a:solidFill>
                <a:latin typeface="Times New Roman"/>
                <a:ea typeface="Times New Roman"/>
                <a:cs typeface="Times New Roman"/>
                <a:sym typeface="Times New Roman"/>
              </a:rPr>
              <a:t> </a:t>
            </a:r>
            <a:r>
              <a:rPr b="1" lang="en-US" sz="1300">
                <a:latin typeface="Georgia"/>
                <a:ea typeface="Georgia"/>
                <a:cs typeface="Georgia"/>
                <a:sym typeface="Georgia"/>
              </a:rPr>
              <a:t>Part II</a:t>
            </a:r>
            <a:endParaRPr b="1" sz="1300">
              <a:latin typeface="Georgia"/>
              <a:ea typeface="Georgia"/>
              <a:cs typeface="Georgia"/>
              <a:sym typeface="Georgia"/>
            </a:endParaRPr>
          </a:p>
          <a:p>
            <a:pPr indent="0" lvl="0" marL="0" rtl="0" algn="l">
              <a:lnSpc>
                <a:spcPct val="100000"/>
              </a:lnSpc>
              <a:spcBef>
                <a:spcPts val="300"/>
              </a:spcBef>
              <a:spcAft>
                <a:spcPts val="0"/>
              </a:spcAft>
              <a:buClr>
                <a:srgbClr val="000000"/>
              </a:buClr>
              <a:buSzPts val="1092"/>
              <a:buFont typeface="Verdana"/>
              <a:buNone/>
            </a:pPr>
            <a:r>
              <a:rPr i="1" lang="en-US" sz="1300">
                <a:solidFill>
                  <a:srgbClr val="000000"/>
                </a:solidFill>
                <a:latin typeface="Verdana"/>
                <a:ea typeface="Verdana"/>
                <a:cs typeface="Verdana"/>
                <a:sym typeface="Verdana"/>
              </a:rPr>
              <a:t>5. How might the body immediately begin to reduce those avenues of water loss in Question #4? What important physiological reflexes would be invoked to try to control the rate of water loss from those specific avenues?</a:t>
            </a:r>
            <a:endParaRPr sz="1300"/>
          </a:p>
        </p:txBody>
      </p:sp>
      <p:sp>
        <p:nvSpPr>
          <p:cNvPr id="696" name="Google Shape;696;g97e87fba88_0_114"/>
          <p:cNvSpPr txBox="1"/>
          <p:nvPr/>
        </p:nvSpPr>
        <p:spPr>
          <a:xfrm>
            <a:off x="322093" y="2192426"/>
            <a:ext cx="4947900" cy="3739500"/>
          </a:xfrm>
          <a:prstGeom prst="rect">
            <a:avLst/>
          </a:prstGeom>
          <a:noFill/>
          <a:ln>
            <a:noFill/>
          </a:ln>
        </p:spPr>
        <p:txBody>
          <a:bodyPr anchorCtr="0" anchor="ctr" bIns="38125" lIns="38125" spcFirstLastPara="1" rIns="38125" wrap="square" tIns="38125">
            <a:noAutofit/>
          </a:bodyPr>
          <a:lstStyle/>
          <a:p>
            <a:pPr indent="388620" lvl="0" marL="0" marR="388620" rtl="0" algn="just">
              <a:lnSpc>
                <a:spcPct val="100000"/>
              </a:lnSpc>
              <a:spcBef>
                <a:spcPts val="0"/>
              </a:spcBef>
              <a:spcAft>
                <a:spcPts val="0"/>
              </a:spcAft>
              <a:buClr>
                <a:srgbClr val="000000"/>
              </a:buClr>
              <a:buSzPts val="1200"/>
              <a:buFont typeface="Calibri"/>
              <a:buNone/>
            </a:pPr>
            <a:r>
              <a:rPr b="0" i="0" lang="en-US" sz="1400" u="none" cap="none" strike="noStrike">
                <a:solidFill>
                  <a:srgbClr val="000000"/>
                </a:solidFill>
                <a:latin typeface="Calibri"/>
                <a:ea typeface="Calibri"/>
                <a:cs typeface="Calibri"/>
                <a:sym typeface="Calibri"/>
              </a:rPr>
              <a:t>D</a:t>
            </a:r>
            <a:r>
              <a:rPr b="0" i="0" lang="en-US" sz="1400" u="none" cap="none" strike="noStrike">
                <a:solidFill>
                  <a:srgbClr val="000000"/>
                </a:solidFill>
                <a:latin typeface="Verdana"/>
                <a:ea typeface="Verdana"/>
                <a:cs typeface="Verdana"/>
                <a:sym typeface="Verdana"/>
              </a:rPr>
              <a:t>ecreased renal blood flow through the glomerulus and/ or decreased Na+ ion concentration in the filtrate of distal tubules of the nephron (as a result of low blood flow through the kidney) trigger the release of renin from juxtaglomerular cells. Renin, in turn, catalyzes the formation of Angiotensin I (from an inactive form circulating in the plasma), which causes further vasoconstriction and reduced blood flow to non-essential tissues. As the blood flows through the lung, Angiotensin I is converted to Angiotensin II, which stimulates the adrenal cortex to release aldosterone. In response to increased aldosterone levels, the rate of sodium reabsorption from renal tubules increases. Water follows the solutes, thus increasing water reabsorption as well.</a:t>
            </a:r>
            <a:endParaRPr b="0" i="0" sz="1400" u="none" cap="none" strike="noStrike">
              <a:solidFill>
                <a:srgbClr val="000000"/>
              </a:solidFill>
              <a:latin typeface="Arial"/>
              <a:ea typeface="Arial"/>
              <a:cs typeface="Arial"/>
              <a:sym typeface="Arial"/>
            </a:endParaRPr>
          </a:p>
        </p:txBody>
      </p:sp>
      <p:pic>
        <p:nvPicPr>
          <p:cNvPr descr="Screen Shot 2019-02-27 at 22.35.33.png" id="697" name="Google Shape;697;g97e87fba88_0_114"/>
          <p:cNvPicPr preferRelativeResize="0"/>
          <p:nvPr/>
        </p:nvPicPr>
        <p:blipFill rotWithShape="1">
          <a:blip r:embed="rId4">
            <a:alphaModFix/>
          </a:blip>
          <a:srcRect b="0" l="0" r="0" t="0"/>
          <a:stretch/>
        </p:blipFill>
        <p:spPr>
          <a:xfrm>
            <a:off x="5538158" y="501660"/>
            <a:ext cx="3070405" cy="539880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grpSp>
        <p:nvGrpSpPr>
          <p:cNvPr id="702" name="Google Shape;702;g97e87fba88_0_126"/>
          <p:cNvGrpSpPr/>
          <p:nvPr/>
        </p:nvGrpSpPr>
        <p:grpSpPr>
          <a:xfrm>
            <a:off x="-52298" y="6290640"/>
            <a:ext cx="9196221" cy="567357"/>
            <a:chOff x="-1" y="-1"/>
            <a:chExt cx="9196221" cy="567357"/>
          </a:xfrm>
        </p:grpSpPr>
        <p:sp>
          <p:nvSpPr>
            <p:cNvPr id="703" name="Google Shape;703;g97e87fba88_0_126"/>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04" name="Google Shape;704;g97e87fba88_0_126"/>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05" name="Google Shape;705;g97e87fba88_0_126"/>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706" name="Google Shape;706;g97e87fba88_0_126"/>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707" name="Google Shape;707;g97e87fba88_0_126"/>
          <p:cNvSpPr txBox="1"/>
          <p:nvPr/>
        </p:nvSpPr>
        <p:spPr>
          <a:xfrm>
            <a:off x="536145" y="541456"/>
            <a:ext cx="7593000" cy="4628100"/>
          </a:xfrm>
          <a:prstGeom prst="rect">
            <a:avLst/>
          </a:prstGeom>
          <a:noFill/>
          <a:ln>
            <a:noFill/>
          </a:ln>
        </p:spPr>
        <p:txBody>
          <a:bodyPr anchorCtr="0" anchor="ctr" bIns="38125" lIns="38125" spcFirstLastPara="1" rIns="38125" wrap="square" tIns="38125">
            <a:noAutofit/>
          </a:bodyPr>
          <a:lstStyle/>
          <a:p>
            <a:pPr indent="-302849" lvl="0" marL="302849" marR="0" rtl="0" algn="just">
              <a:lnSpc>
                <a:spcPct val="100000"/>
              </a:lnSpc>
              <a:spcBef>
                <a:spcPts val="0"/>
              </a:spcBef>
              <a:spcAft>
                <a:spcPts val="0"/>
              </a:spcAft>
              <a:buClr>
                <a:srgbClr val="000000"/>
              </a:buClr>
              <a:buSzPts val="1800"/>
              <a:buFont typeface="Arial"/>
              <a:buChar char="●"/>
            </a:pPr>
            <a:r>
              <a:rPr b="1" i="0" lang="en-US" sz="2400" u="none" cap="none" strike="noStrike">
                <a:solidFill>
                  <a:srgbClr val="000000"/>
                </a:solidFill>
                <a:latin typeface="Arial"/>
                <a:ea typeface="Arial"/>
                <a:cs typeface="Arial"/>
                <a:sym typeface="Arial"/>
              </a:rPr>
              <a:t>The neuroendocrine reflex in ADH secretion is an example of homeostasis. </a:t>
            </a:r>
            <a:endParaRPr b="0" i="0" sz="1400" u="none" cap="none" strike="noStrike">
              <a:solidFill>
                <a:srgbClr val="000000"/>
              </a:solidFill>
              <a:latin typeface="Arial"/>
              <a:ea typeface="Arial"/>
              <a:cs typeface="Arial"/>
              <a:sym typeface="Arial"/>
            </a:endParaRPr>
          </a:p>
          <a:p>
            <a:pPr indent="-302849" lvl="0" marL="302849" marR="0" rtl="0" algn="just">
              <a:lnSpc>
                <a:spcPct val="100000"/>
              </a:lnSpc>
              <a:spcBef>
                <a:spcPts val="600"/>
              </a:spcBef>
              <a:spcAft>
                <a:spcPts val="0"/>
              </a:spcAft>
              <a:buClr>
                <a:srgbClr val="000000"/>
              </a:buClr>
              <a:buSzPts val="1800"/>
              <a:buFont typeface="Arial"/>
              <a:buChar char="●"/>
            </a:pPr>
            <a:r>
              <a:rPr b="0" i="0" lang="en-US" sz="2400" u="none" cap="none" strike="noStrike">
                <a:solidFill>
                  <a:srgbClr val="000000"/>
                </a:solidFill>
                <a:latin typeface="Arial"/>
                <a:ea typeface="Arial"/>
                <a:cs typeface="Arial"/>
                <a:sym typeface="Arial"/>
              </a:rPr>
              <a:t>Dehydration triggers a reflex that ultimately promotes water conservation by the kidneys, thus helping to maintain </a:t>
            </a:r>
            <a:r>
              <a:rPr b="1" i="0" lang="en-US" sz="2400" u="none" cap="none" strike="noStrike">
                <a:solidFill>
                  <a:srgbClr val="000000"/>
                </a:solidFill>
                <a:latin typeface="Arial"/>
                <a:ea typeface="Arial"/>
                <a:cs typeface="Arial"/>
                <a:sym typeface="Arial"/>
              </a:rPr>
              <a:t>a homeostatic state of water balance.</a:t>
            </a:r>
            <a:endParaRPr b="0" i="0" sz="2000" u="none" cap="none" strike="noStrike">
              <a:solidFill>
                <a:srgbClr val="003366"/>
              </a:solidFill>
              <a:latin typeface="Arial"/>
              <a:ea typeface="Arial"/>
              <a:cs typeface="Arial"/>
              <a:sym typeface="Arial"/>
            </a:endParaRPr>
          </a:p>
          <a:p>
            <a:pPr indent="0" lvl="0" marL="0" marR="0" rtl="0" algn="just">
              <a:lnSpc>
                <a:spcPct val="100000"/>
              </a:lnSpc>
              <a:spcBef>
                <a:spcPts val="0"/>
              </a:spcBef>
              <a:spcAft>
                <a:spcPts val="0"/>
              </a:spcAft>
              <a:buClr>
                <a:srgbClr val="555555"/>
              </a:buClr>
              <a:buSzPts val="2000"/>
              <a:buFont typeface="Helvetica Neue"/>
              <a:buNone/>
            </a:pPr>
            <a:r>
              <a:t/>
            </a:r>
            <a:endParaRPr b="0" i="0" sz="2000" u="none" cap="none" strike="noStrike">
              <a:solidFill>
                <a:srgbClr val="003366"/>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1800"/>
              <a:buFont typeface="Georgia"/>
              <a:buNone/>
            </a:pPr>
            <a:r>
              <a:rPr b="1" i="0" lang="en-US" sz="1800" u="none" cap="none" strike="noStrike">
                <a:solidFill>
                  <a:srgbClr val="000000"/>
                </a:solidFill>
                <a:latin typeface="Georgia"/>
                <a:ea typeface="Georgia"/>
                <a:cs typeface="Georgia"/>
                <a:sym typeface="Georgia"/>
              </a:rPr>
              <a:t>Dehydration, </a:t>
            </a:r>
            <a:r>
              <a:rPr b="1" i="0" lang="en-US" sz="1800" u="none" cap="none" strike="noStrike">
                <a:solidFill>
                  <a:srgbClr val="CC503E"/>
                </a:solidFill>
                <a:latin typeface="Georgia"/>
                <a:ea typeface="Georgia"/>
                <a:cs typeface="Georgia"/>
                <a:sym typeface="Georgia"/>
              </a:rPr>
              <a:t>loss of blood volume</a:t>
            </a:r>
            <a:r>
              <a:rPr b="1" i="0" lang="en-US" sz="1800" u="none" cap="none" strike="noStrike">
                <a:solidFill>
                  <a:srgbClr val="000000"/>
                </a:solidFill>
                <a:latin typeface="Georgia"/>
                <a:ea typeface="Georgia"/>
                <a:cs typeface="Georgia"/>
                <a:sym typeface="Georgia"/>
              </a:rPr>
              <a:t>, and rising blood osmolarity stimulate arterial baroreceptors and hypothalamic osmoreceptors. In response, the posterior pituitary gland secretes ADH. ADH makes the collecting duct more permeable to water, so water in the tubular fluid reenters the tissue fluid and blood rather than being lost in the urine. Its mechanisms of doing so are described later.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grpSp>
        <p:nvGrpSpPr>
          <p:cNvPr id="712" name="Google Shape;712;g97e87fba88_0_135"/>
          <p:cNvGrpSpPr/>
          <p:nvPr/>
        </p:nvGrpSpPr>
        <p:grpSpPr>
          <a:xfrm>
            <a:off x="-52298" y="6290640"/>
            <a:ext cx="9196221" cy="567357"/>
            <a:chOff x="-1" y="-1"/>
            <a:chExt cx="9196221" cy="567357"/>
          </a:xfrm>
        </p:grpSpPr>
        <p:sp>
          <p:nvSpPr>
            <p:cNvPr id="713" name="Google Shape;713;g97e87fba88_0_135"/>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14" name="Google Shape;714;g97e87fba88_0_135"/>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15" name="Google Shape;715;g97e87fba88_0_135"/>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716" name="Google Shape;716;g97e87fba88_0_135"/>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717" name="Google Shape;717;g97e87fba88_0_135"/>
          <p:cNvSpPr txBox="1"/>
          <p:nvPr>
            <p:ph type="title"/>
          </p:nvPr>
        </p:nvSpPr>
        <p:spPr>
          <a:xfrm>
            <a:off x="462784" y="275833"/>
            <a:ext cx="6728400" cy="567900"/>
          </a:xfrm>
          <a:prstGeom prst="rect">
            <a:avLst/>
          </a:prstGeom>
          <a:noFill/>
          <a:ln>
            <a:noFill/>
          </a:ln>
        </p:spPr>
        <p:txBody>
          <a:bodyPr anchorCtr="0" anchor="b"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1870"/>
              <a:buFont typeface="Georgia"/>
              <a:buNone/>
            </a:pPr>
            <a:r>
              <a:rPr b="1" lang="en-US" sz="1870">
                <a:latin typeface="Georgia"/>
                <a:ea typeface="Georgia"/>
                <a:cs typeface="Georgia"/>
                <a:sym typeface="Georgia"/>
              </a:rPr>
              <a:t>Girl Pulled Alive from Ruins, 15 Days after Earthquake</a:t>
            </a:r>
            <a:endParaRPr/>
          </a:p>
        </p:txBody>
      </p:sp>
      <p:sp>
        <p:nvSpPr>
          <p:cNvPr id="718" name="Google Shape;718;g97e87fba88_0_135"/>
          <p:cNvSpPr txBox="1"/>
          <p:nvPr>
            <p:ph idx="1" type="body"/>
          </p:nvPr>
        </p:nvSpPr>
        <p:spPr>
          <a:xfrm>
            <a:off x="449213" y="626854"/>
            <a:ext cx="7694400" cy="1444500"/>
          </a:xfrm>
          <a:prstGeom prst="rect">
            <a:avLst/>
          </a:prstGeom>
          <a:noFill/>
          <a:ln>
            <a:noFill/>
          </a:ln>
        </p:spPr>
        <p:txBody>
          <a:bodyPr anchorCtr="0" anchor="t" bIns="34300" lIns="34300" spcFirstLastPara="1" rIns="34300" wrap="square" tIns="34300">
            <a:noAutofit/>
          </a:bodyPr>
          <a:lstStyle/>
          <a:p>
            <a:pPr indent="-204539" lvl="0" marL="301980" rtl="0" algn="l">
              <a:lnSpc>
                <a:spcPct val="80000"/>
              </a:lnSpc>
              <a:spcBef>
                <a:spcPts val="0"/>
              </a:spcBef>
              <a:spcAft>
                <a:spcPts val="0"/>
              </a:spcAft>
              <a:buClr>
                <a:srgbClr val="3333CC"/>
              </a:buClr>
              <a:buSzPts val="1534"/>
              <a:buFont typeface="Arial"/>
              <a:buNone/>
            </a:pPr>
            <a:r>
              <a:t/>
            </a:r>
            <a:endParaRPr sz="1431">
              <a:solidFill>
                <a:srgbClr val="3333CC"/>
              </a:solidFill>
            </a:endParaRPr>
          </a:p>
          <a:p>
            <a:pPr indent="-129857" lvl="0" marL="0" rtl="0" algn="l">
              <a:lnSpc>
                <a:spcPct val="80000"/>
              </a:lnSpc>
              <a:spcBef>
                <a:spcPts val="1200"/>
              </a:spcBef>
              <a:spcAft>
                <a:spcPts val="0"/>
              </a:spcAft>
              <a:buClr>
                <a:srgbClr val="3333CC"/>
              </a:buClr>
              <a:buSzPts val="2045"/>
              <a:buFont typeface="Times New Roman"/>
              <a:buChar char="•"/>
            </a:pPr>
            <a:r>
              <a:rPr lang="en-US" sz="1431">
                <a:solidFill>
                  <a:srgbClr val="000000"/>
                </a:solidFill>
                <a:latin typeface="Times New Roman"/>
                <a:ea typeface="Times New Roman"/>
                <a:cs typeface="Times New Roman"/>
                <a:sym typeface="Times New Roman"/>
              </a:rPr>
              <a:t> </a:t>
            </a:r>
            <a:r>
              <a:rPr b="1" lang="en-US" sz="1171">
                <a:latin typeface="Georgia"/>
                <a:ea typeface="Georgia"/>
                <a:cs typeface="Georgia"/>
                <a:sym typeface="Georgia"/>
              </a:rPr>
              <a:t>Part II</a:t>
            </a:r>
            <a:endParaRPr b="1" sz="1171">
              <a:latin typeface="Georgia"/>
              <a:ea typeface="Georgia"/>
              <a:cs typeface="Georgia"/>
              <a:sym typeface="Georgia"/>
            </a:endParaRPr>
          </a:p>
          <a:p>
            <a:pPr indent="0" lvl="0" marL="0" rtl="0" algn="l">
              <a:lnSpc>
                <a:spcPct val="80000"/>
              </a:lnSpc>
              <a:spcBef>
                <a:spcPts val="300"/>
              </a:spcBef>
              <a:spcAft>
                <a:spcPts val="0"/>
              </a:spcAft>
              <a:buClr>
                <a:srgbClr val="000000"/>
              </a:buClr>
              <a:buSzPts val="1302"/>
              <a:buFont typeface="Calibri"/>
              <a:buNone/>
            </a:pPr>
            <a:r>
              <a:rPr b="1" lang="en-US" sz="911">
                <a:solidFill>
                  <a:srgbClr val="000000"/>
                </a:solidFill>
                <a:latin typeface="Calibri"/>
                <a:ea typeface="Calibri"/>
                <a:cs typeface="Calibri"/>
                <a:sym typeface="Calibri"/>
              </a:rPr>
              <a:t>6</a:t>
            </a:r>
            <a:r>
              <a:rPr b="0" i="1" lang="en-US" sz="1679">
                <a:latin typeface="Verdana"/>
                <a:ea typeface="Verdana"/>
                <a:cs typeface="Verdana"/>
                <a:sym typeface="Verdana"/>
              </a:rPr>
              <a:t>.How would changes in blood flow to specific organs help Darlene resist dehydration? Consider how reduction of function in particular organ systems might help conserve water.</a:t>
            </a:r>
            <a:endParaRPr sz="1679"/>
          </a:p>
        </p:txBody>
      </p:sp>
      <p:sp>
        <p:nvSpPr>
          <p:cNvPr id="719" name="Google Shape;719;g97e87fba88_0_135"/>
          <p:cNvSpPr txBox="1"/>
          <p:nvPr/>
        </p:nvSpPr>
        <p:spPr>
          <a:xfrm>
            <a:off x="472500" y="2280294"/>
            <a:ext cx="8378100" cy="3629100"/>
          </a:xfrm>
          <a:prstGeom prst="rect">
            <a:avLst/>
          </a:prstGeom>
          <a:noFill/>
          <a:ln>
            <a:noFill/>
          </a:ln>
        </p:spPr>
        <p:txBody>
          <a:bodyPr anchorCtr="0" anchor="ctr" bIns="38125" lIns="38125" spcFirstLastPara="1" rIns="38125" wrap="square" tIns="38125">
            <a:noAutofit/>
          </a:bodyPr>
          <a:lstStyle/>
          <a:p>
            <a:pPr indent="388620" lvl="0" marL="0" marR="388620" rtl="0" algn="l">
              <a:lnSpc>
                <a:spcPct val="100000"/>
              </a:lnSpc>
              <a:spcBef>
                <a:spcPts val="0"/>
              </a:spcBef>
              <a:spcAft>
                <a:spcPts val="0"/>
              </a:spcAft>
              <a:buClr>
                <a:srgbClr val="000000"/>
              </a:buClr>
              <a:buSzPts val="1100"/>
              <a:buFont typeface="Verdana"/>
              <a:buNone/>
            </a:pPr>
            <a:r>
              <a:rPr b="0" i="1" lang="en-US" sz="1400" u="none" cap="none" strike="noStrike">
                <a:solidFill>
                  <a:srgbClr val="000000"/>
                </a:solidFill>
                <a:latin typeface="Verdana"/>
                <a:ea typeface="Verdana"/>
                <a:cs typeface="Verdana"/>
                <a:sym typeface="Verdana"/>
              </a:rPr>
              <a:t>a. Renal blood flow and renal function</a:t>
            </a:r>
            <a:endParaRPr b="0" i="0" sz="1400" u="none" cap="none" strike="noStrike">
              <a:solidFill>
                <a:srgbClr val="000000"/>
              </a:solidFill>
              <a:latin typeface="Arial"/>
              <a:ea typeface="Arial"/>
              <a:cs typeface="Arial"/>
              <a:sym typeface="Arial"/>
            </a:endParaRPr>
          </a:p>
          <a:p>
            <a:pPr indent="777240" lvl="0" marL="0" marR="777240" rtl="0" algn="l">
              <a:lnSpc>
                <a:spcPct val="100000"/>
              </a:lnSpc>
              <a:spcBef>
                <a:spcPts val="500"/>
              </a:spcBef>
              <a:spcAft>
                <a:spcPts val="0"/>
              </a:spcAft>
              <a:buClr>
                <a:srgbClr val="000000"/>
              </a:buClr>
              <a:buSzPts val="1200"/>
              <a:buFont typeface="Verdana"/>
              <a:buNone/>
            </a:pPr>
            <a:r>
              <a:rPr b="0" i="0" lang="en-US" sz="1400" u="none" cap="none" strike="noStrike">
                <a:solidFill>
                  <a:srgbClr val="000000"/>
                </a:solidFill>
                <a:latin typeface="Verdana"/>
                <a:ea typeface="Verdana"/>
                <a:cs typeface="Verdana"/>
                <a:sym typeface="Verdana"/>
              </a:rPr>
              <a:t>Blood pressure drives the filtration pressure at the glomerulus and thus directly affects the formation rate of urine. </a:t>
            </a:r>
            <a:r>
              <a:rPr b="1" i="0" lang="en-US" sz="1400" u="none" cap="none" strike="noStrike">
                <a:solidFill>
                  <a:srgbClr val="000000"/>
                </a:solidFill>
                <a:latin typeface="Verdana"/>
                <a:ea typeface="Verdana"/>
                <a:cs typeface="Verdana"/>
                <a:sym typeface="Verdana"/>
              </a:rPr>
              <a:t>Lower bloop pressure</a:t>
            </a:r>
            <a:r>
              <a:rPr b="0" i="0" lang="en-US" sz="1400" u="none" cap="none" strike="noStrike">
                <a:solidFill>
                  <a:srgbClr val="000000"/>
                </a:solidFill>
                <a:latin typeface="Verdana"/>
                <a:ea typeface="Verdana"/>
                <a:cs typeface="Verdana"/>
                <a:sym typeface="Verdana"/>
              </a:rPr>
              <a:t> as a result of water loss from the plasma or vasoconstriction of renal circulation would reduce urinary water loss.</a:t>
            </a:r>
            <a:endParaRPr b="0" i="0" sz="1400" u="none" cap="none" strike="noStrike">
              <a:solidFill>
                <a:srgbClr val="000000"/>
              </a:solidFill>
              <a:latin typeface="Arial"/>
              <a:ea typeface="Arial"/>
              <a:cs typeface="Arial"/>
              <a:sym typeface="Arial"/>
            </a:endParaRPr>
          </a:p>
          <a:p>
            <a:pPr indent="388620" lvl="0" marL="0" marR="388620" rtl="0" algn="just">
              <a:lnSpc>
                <a:spcPct val="100000"/>
              </a:lnSpc>
              <a:spcBef>
                <a:spcPts val="500"/>
              </a:spcBef>
              <a:spcAft>
                <a:spcPts val="0"/>
              </a:spcAft>
              <a:buClr>
                <a:srgbClr val="000000"/>
              </a:buClr>
              <a:buSzPts val="1200"/>
              <a:buFont typeface="Verdana"/>
              <a:buNone/>
            </a:pPr>
            <a:r>
              <a:rPr b="0" i="0" lang="en-US" sz="1400" u="none" cap="none" strike="noStrike">
                <a:solidFill>
                  <a:srgbClr val="000000"/>
                </a:solidFill>
                <a:latin typeface="Verdana"/>
                <a:ea typeface="Verdana"/>
                <a:cs typeface="Verdana"/>
                <a:sym typeface="Verdana"/>
              </a:rPr>
              <a:t>b.</a:t>
            </a:r>
            <a:r>
              <a:rPr b="0" i="1" lang="en-US" sz="1400" u="none" cap="none" strike="noStrike">
                <a:solidFill>
                  <a:srgbClr val="000000"/>
                </a:solidFill>
                <a:latin typeface="Verdana"/>
                <a:ea typeface="Verdana"/>
                <a:cs typeface="Verdana"/>
                <a:sym typeface="Verdana"/>
              </a:rPr>
              <a:t>Gut blood flow and digestive function</a:t>
            </a:r>
            <a:endParaRPr b="0" i="1" sz="1400" u="none" cap="none" strike="noStrike">
              <a:solidFill>
                <a:srgbClr val="000000"/>
              </a:solidFill>
              <a:latin typeface="Arial"/>
              <a:ea typeface="Arial"/>
              <a:cs typeface="Arial"/>
              <a:sym typeface="Arial"/>
            </a:endParaRPr>
          </a:p>
          <a:p>
            <a:pPr indent="777240" lvl="0" marL="0" marR="777240" rtl="0" algn="just">
              <a:lnSpc>
                <a:spcPct val="100000"/>
              </a:lnSpc>
              <a:spcBef>
                <a:spcPts val="500"/>
              </a:spcBef>
              <a:spcAft>
                <a:spcPts val="0"/>
              </a:spcAft>
              <a:buClr>
                <a:srgbClr val="000000"/>
              </a:buClr>
              <a:buSzPts val="1200"/>
              <a:buFont typeface="Verdana"/>
              <a:buNone/>
            </a:pPr>
            <a:r>
              <a:rPr b="0" i="0" lang="en-US" sz="1400" u="none" cap="none" strike="noStrike">
                <a:solidFill>
                  <a:srgbClr val="000000"/>
                </a:solidFill>
                <a:latin typeface="Verdana"/>
                <a:ea typeface="Verdana"/>
                <a:cs typeface="Verdana"/>
                <a:sym typeface="Verdana"/>
              </a:rPr>
              <a:t>Vasoconstriction of intestinal blood flow would reduce the secretory rate of intestinal epithelium, greatly reducing the amount of water lost to digestive processes and excretion. In addition, starvation also reduces gut function and the potential for water loss from this avenue</a:t>
            </a:r>
            <a:endParaRPr b="0" i="0" sz="1400" u="none" cap="none" strike="noStrike">
              <a:solidFill>
                <a:srgbClr val="000000"/>
              </a:solidFill>
              <a:latin typeface="Arial"/>
              <a:ea typeface="Arial"/>
              <a:cs typeface="Arial"/>
              <a:sym typeface="Arial"/>
            </a:endParaRPr>
          </a:p>
          <a:p>
            <a:pPr indent="388620" lvl="0" marL="0" marR="388620" rtl="0" algn="l">
              <a:lnSpc>
                <a:spcPct val="100000"/>
              </a:lnSpc>
              <a:spcBef>
                <a:spcPts val="500"/>
              </a:spcBef>
              <a:spcAft>
                <a:spcPts val="0"/>
              </a:spcAft>
              <a:buClr>
                <a:srgbClr val="000000"/>
              </a:buClr>
              <a:buSzPts val="1200"/>
              <a:buFont typeface="Verdana"/>
              <a:buNone/>
            </a:pPr>
            <a:r>
              <a:rPr b="0" i="1" lang="en-US" sz="1400" u="none" cap="none" strike="noStrike">
                <a:solidFill>
                  <a:srgbClr val="000000"/>
                </a:solidFill>
                <a:latin typeface="Verdana"/>
                <a:ea typeface="Verdana"/>
                <a:cs typeface="Verdana"/>
                <a:sym typeface="Verdana"/>
              </a:rPr>
              <a:t>c. Skin blood flow and thermoregulation</a:t>
            </a:r>
            <a:endParaRPr b="0" i="0" sz="1400" u="none" cap="none" strike="noStrike">
              <a:solidFill>
                <a:srgbClr val="000000"/>
              </a:solidFill>
              <a:latin typeface="Arial"/>
              <a:ea typeface="Arial"/>
              <a:cs typeface="Arial"/>
              <a:sym typeface="Arial"/>
            </a:endParaRPr>
          </a:p>
          <a:p>
            <a:pPr indent="777240" lvl="0" marL="0" marR="777240" rtl="0" algn="l">
              <a:lnSpc>
                <a:spcPct val="100000"/>
              </a:lnSpc>
              <a:spcBef>
                <a:spcPts val="500"/>
              </a:spcBef>
              <a:spcAft>
                <a:spcPts val="0"/>
              </a:spcAft>
              <a:buClr>
                <a:srgbClr val="000000"/>
              </a:buClr>
              <a:buSzPts val="1200"/>
              <a:buFont typeface="Verdana"/>
              <a:buNone/>
            </a:pPr>
            <a:r>
              <a:rPr b="0" i="0" lang="en-US" sz="1400" u="none" cap="none" strike="noStrike">
                <a:solidFill>
                  <a:srgbClr val="000000"/>
                </a:solidFill>
                <a:latin typeface="Verdana"/>
                <a:ea typeface="Verdana"/>
                <a:cs typeface="Verdana"/>
                <a:sym typeface="Verdana"/>
              </a:rPr>
              <a:t>Vasoconstriction of the skin not only reduces insensible water loss, but decreases the potential for water loss due to sweating. As a result, body temperature may rise (hyperthermia) during the daytime, but lack of blood flow to the skin at night would protect the body somewhat against hypothermia.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grpSp>
        <p:nvGrpSpPr>
          <p:cNvPr id="724" name="Google Shape;724;g97e87fba88_0_146"/>
          <p:cNvGrpSpPr/>
          <p:nvPr/>
        </p:nvGrpSpPr>
        <p:grpSpPr>
          <a:xfrm>
            <a:off x="-52298" y="6290640"/>
            <a:ext cx="9196221" cy="567357"/>
            <a:chOff x="-1" y="-1"/>
            <a:chExt cx="9196221" cy="567357"/>
          </a:xfrm>
        </p:grpSpPr>
        <p:sp>
          <p:nvSpPr>
            <p:cNvPr id="725" name="Google Shape;725;g97e87fba88_0_146"/>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26" name="Google Shape;726;g97e87fba88_0_146"/>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27" name="Google Shape;727;g97e87fba88_0_146"/>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728" name="Google Shape;728;g97e87fba88_0_146"/>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729" name="Google Shape;729;g97e87fba88_0_146"/>
          <p:cNvSpPr txBox="1"/>
          <p:nvPr>
            <p:ph type="title"/>
          </p:nvPr>
        </p:nvSpPr>
        <p:spPr>
          <a:xfrm>
            <a:off x="428324" y="-6772"/>
            <a:ext cx="6728400" cy="567900"/>
          </a:xfrm>
          <a:prstGeom prst="rect">
            <a:avLst/>
          </a:prstGeom>
          <a:noFill/>
          <a:ln>
            <a:noFill/>
          </a:ln>
        </p:spPr>
        <p:txBody>
          <a:bodyPr anchorCtr="0" anchor="b"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1870"/>
              <a:buFont typeface="Georgia"/>
              <a:buNone/>
            </a:pPr>
            <a:r>
              <a:rPr b="1" lang="en-US" sz="1870">
                <a:latin typeface="Georgia"/>
                <a:ea typeface="Georgia"/>
                <a:cs typeface="Georgia"/>
                <a:sym typeface="Georgia"/>
              </a:rPr>
              <a:t>Girl Pulled Alive from Ruins, 15 Days after Earthquake</a:t>
            </a:r>
            <a:endParaRPr/>
          </a:p>
        </p:txBody>
      </p:sp>
      <p:sp>
        <p:nvSpPr>
          <p:cNvPr id="730" name="Google Shape;730;g97e87fba88_0_146"/>
          <p:cNvSpPr txBox="1"/>
          <p:nvPr>
            <p:ph idx="1" type="body"/>
          </p:nvPr>
        </p:nvSpPr>
        <p:spPr>
          <a:xfrm>
            <a:off x="445384" y="280868"/>
            <a:ext cx="7694400" cy="1444500"/>
          </a:xfrm>
          <a:prstGeom prst="rect">
            <a:avLst/>
          </a:prstGeom>
          <a:noFill/>
          <a:ln>
            <a:noFill/>
          </a:ln>
        </p:spPr>
        <p:txBody>
          <a:bodyPr anchorCtr="0" anchor="t" bIns="34300" lIns="34300" spcFirstLastPara="1" rIns="34300" wrap="square" tIns="34300">
            <a:noAutofit/>
          </a:bodyPr>
          <a:lstStyle/>
          <a:p>
            <a:pPr indent="-204539" lvl="0" marL="301980" rtl="0" algn="l">
              <a:lnSpc>
                <a:spcPct val="80000"/>
              </a:lnSpc>
              <a:spcBef>
                <a:spcPts val="0"/>
              </a:spcBef>
              <a:spcAft>
                <a:spcPts val="0"/>
              </a:spcAft>
              <a:buClr>
                <a:srgbClr val="3333CC"/>
              </a:buClr>
              <a:buSzPts val="1534"/>
              <a:buFont typeface="Arial"/>
              <a:buNone/>
            </a:pPr>
            <a:r>
              <a:t/>
            </a:r>
            <a:endParaRPr sz="1431">
              <a:solidFill>
                <a:srgbClr val="3333CC"/>
              </a:solidFill>
            </a:endParaRPr>
          </a:p>
          <a:p>
            <a:pPr indent="-129857" lvl="0" marL="0" rtl="0" algn="l">
              <a:lnSpc>
                <a:spcPct val="80000"/>
              </a:lnSpc>
              <a:spcBef>
                <a:spcPts val="1200"/>
              </a:spcBef>
              <a:spcAft>
                <a:spcPts val="0"/>
              </a:spcAft>
              <a:buClr>
                <a:srgbClr val="3333CC"/>
              </a:buClr>
              <a:buSzPts val="2045"/>
              <a:buFont typeface="Times New Roman"/>
              <a:buChar char="•"/>
            </a:pPr>
            <a:r>
              <a:rPr lang="en-US" sz="1431">
                <a:solidFill>
                  <a:srgbClr val="000000"/>
                </a:solidFill>
                <a:latin typeface="Times New Roman"/>
                <a:ea typeface="Times New Roman"/>
                <a:cs typeface="Times New Roman"/>
                <a:sym typeface="Times New Roman"/>
              </a:rPr>
              <a:t> </a:t>
            </a:r>
            <a:r>
              <a:rPr b="1" lang="en-US" sz="1171">
                <a:latin typeface="Georgia"/>
                <a:ea typeface="Georgia"/>
                <a:cs typeface="Georgia"/>
                <a:sym typeface="Georgia"/>
              </a:rPr>
              <a:t>Part II</a:t>
            </a:r>
            <a:endParaRPr b="1" sz="1171">
              <a:latin typeface="Georgia"/>
              <a:ea typeface="Georgia"/>
              <a:cs typeface="Georgia"/>
              <a:sym typeface="Georgia"/>
            </a:endParaRPr>
          </a:p>
          <a:p>
            <a:pPr indent="0" lvl="0" marL="0" rtl="0" algn="l">
              <a:lnSpc>
                <a:spcPct val="80000"/>
              </a:lnSpc>
              <a:spcBef>
                <a:spcPts val="300"/>
              </a:spcBef>
              <a:spcAft>
                <a:spcPts val="0"/>
              </a:spcAft>
              <a:buClr>
                <a:srgbClr val="000000"/>
              </a:buClr>
              <a:buSzPts val="1302"/>
              <a:buFont typeface="Calibri"/>
              <a:buNone/>
            </a:pPr>
            <a:r>
              <a:rPr b="1" lang="en-US" sz="911">
                <a:solidFill>
                  <a:srgbClr val="000000"/>
                </a:solidFill>
                <a:latin typeface="Calibri"/>
                <a:ea typeface="Calibri"/>
                <a:cs typeface="Calibri"/>
                <a:sym typeface="Calibri"/>
              </a:rPr>
              <a:t>6</a:t>
            </a:r>
            <a:r>
              <a:rPr b="0" i="1" lang="en-US" sz="1679">
                <a:latin typeface="Verdana"/>
                <a:ea typeface="Verdana"/>
                <a:cs typeface="Verdana"/>
                <a:sym typeface="Verdana"/>
              </a:rPr>
              <a:t>.How would changes in blood flow to specific organs help Darlene resist dehydration? Consider how reduction of function in particular organ systems might help conserve water.</a:t>
            </a:r>
            <a:endParaRPr sz="1679"/>
          </a:p>
        </p:txBody>
      </p:sp>
      <p:sp>
        <p:nvSpPr>
          <p:cNvPr id="731" name="Google Shape;731;g97e87fba88_0_146"/>
          <p:cNvSpPr txBox="1"/>
          <p:nvPr/>
        </p:nvSpPr>
        <p:spPr>
          <a:xfrm>
            <a:off x="464474" y="1767381"/>
            <a:ext cx="8571900" cy="4211400"/>
          </a:xfrm>
          <a:prstGeom prst="rect">
            <a:avLst/>
          </a:prstGeom>
          <a:noFill/>
          <a:ln>
            <a:noFill/>
          </a:ln>
        </p:spPr>
        <p:txBody>
          <a:bodyPr anchorCtr="0" anchor="ctr" bIns="38125" lIns="38125" spcFirstLastPara="1" rIns="38125" wrap="square" tIns="38125">
            <a:noAutofit/>
          </a:bodyPr>
          <a:lstStyle/>
          <a:p>
            <a:pPr indent="777240" lvl="0" marL="0" marR="777240" rtl="0" algn="l">
              <a:lnSpc>
                <a:spcPct val="100000"/>
              </a:lnSpc>
              <a:spcBef>
                <a:spcPts val="0"/>
              </a:spcBef>
              <a:spcAft>
                <a:spcPts val="0"/>
              </a:spcAft>
              <a:buClr>
                <a:srgbClr val="000000"/>
              </a:buClr>
              <a:buSzPts val="1100"/>
              <a:buFont typeface="Verdana"/>
              <a:buNone/>
            </a:pPr>
            <a:r>
              <a:t/>
            </a:r>
            <a:endParaRPr b="0" i="0" sz="1400" u="none" cap="none" strike="noStrike">
              <a:solidFill>
                <a:srgbClr val="000000"/>
              </a:solidFill>
              <a:latin typeface="Verdana"/>
              <a:ea typeface="Verdana"/>
              <a:cs typeface="Verdana"/>
              <a:sym typeface="Verdana"/>
            </a:endParaRPr>
          </a:p>
          <a:p>
            <a:pPr indent="388620" lvl="0" marL="0" marR="388620" rtl="0" algn="just">
              <a:lnSpc>
                <a:spcPct val="100000"/>
              </a:lnSpc>
              <a:spcBef>
                <a:spcPts val="500"/>
              </a:spcBef>
              <a:spcAft>
                <a:spcPts val="0"/>
              </a:spcAft>
              <a:buClr>
                <a:srgbClr val="000000"/>
              </a:buClr>
              <a:buSzPts val="1200"/>
              <a:buFont typeface="Verdana"/>
              <a:buNone/>
            </a:pPr>
            <a:r>
              <a:rPr b="0" i="1" lang="en-US" sz="1400" u="none" cap="none" strike="noStrike">
                <a:solidFill>
                  <a:srgbClr val="000000"/>
                </a:solidFill>
                <a:latin typeface="Verdana"/>
                <a:ea typeface="Verdana"/>
                <a:cs typeface="Verdana"/>
                <a:sym typeface="Verdana"/>
              </a:rPr>
              <a:t>d. Muscle blood flow, metabolism, and thermoregulation</a:t>
            </a:r>
            <a:endParaRPr b="0" i="0" sz="1400" u="none" cap="none" strike="noStrike">
              <a:solidFill>
                <a:srgbClr val="000000"/>
              </a:solidFill>
              <a:latin typeface="Arial"/>
              <a:ea typeface="Arial"/>
              <a:cs typeface="Arial"/>
              <a:sym typeface="Arial"/>
            </a:endParaRPr>
          </a:p>
          <a:p>
            <a:pPr indent="777240" lvl="0" marL="0" marR="777240" rtl="0" algn="just">
              <a:lnSpc>
                <a:spcPct val="100000"/>
              </a:lnSpc>
              <a:spcBef>
                <a:spcPts val="500"/>
              </a:spcBef>
              <a:spcAft>
                <a:spcPts val="0"/>
              </a:spcAft>
              <a:buClr>
                <a:srgbClr val="000000"/>
              </a:buClr>
              <a:buSzPts val="1200"/>
              <a:buFont typeface="Verdana"/>
              <a:buNone/>
            </a:pPr>
            <a:r>
              <a:rPr b="0" i="0" lang="en-US" sz="1400" u="none" cap="none" strike="noStrike">
                <a:solidFill>
                  <a:srgbClr val="000000"/>
                </a:solidFill>
                <a:latin typeface="Verdana"/>
                <a:ea typeface="Verdana"/>
                <a:cs typeface="Verdana"/>
                <a:sym typeface="Verdana"/>
              </a:rPr>
              <a:t>The body enters a hypometabolic state, with relaxation of body temperature control, during starvation, and this actually provides some protection from water loss. Reduction of muscle tone and decreased oxidative process result in a lower metabolic rate and lowered evaporative water loss from the respiratory tract. By allowing body temperature to decrease at night (less shivering), metabolic expenses and respiratory water loss can be minimized then, just as the tolerance of hyperthermia during the daytime minimizes the water loss through the skin from sweating.</a:t>
            </a:r>
            <a:endParaRPr b="0" i="0" sz="1400" u="none" cap="none" strike="noStrike">
              <a:solidFill>
                <a:srgbClr val="000000"/>
              </a:solidFill>
              <a:latin typeface="Arial"/>
              <a:ea typeface="Arial"/>
              <a:cs typeface="Arial"/>
              <a:sym typeface="Arial"/>
            </a:endParaRPr>
          </a:p>
          <a:p>
            <a:pPr indent="388620" lvl="0" marL="0" marR="388620" rtl="0" algn="just">
              <a:lnSpc>
                <a:spcPct val="100000"/>
              </a:lnSpc>
              <a:spcBef>
                <a:spcPts val="500"/>
              </a:spcBef>
              <a:spcAft>
                <a:spcPts val="0"/>
              </a:spcAft>
              <a:buClr>
                <a:srgbClr val="000000"/>
              </a:buClr>
              <a:buSzPts val="1200"/>
              <a:buFont typeface="Verdana"/>
              <a:buNone/>
            </a:pPr>
            <a:r>
              <a:rPr b="0" i="1" lang="en-US" sz="1400" u="none" cap="none" strike="noStrike">
                <a:solidFill>
                  <a:srgbClr val="000000"/>
                </a:solidFill>
                <a:latin typeface="Verdana"/>
                <a:ea typeface="Verdana"/>
                <a:cs typeface="Verdana"/>
                <a:sym typeface="Verdana"/>
              </a:rPr>
              <a:t>e. CNS blood flow and mental function</a:t>
            </a:r>
            <a:endParaRPr b="0" i="0" sz="1400" u="none" cap="none" strike="noStrike">
              <a:solidFill>
                <a:srgbClr val="000000"/>
              </a:solidFill>
              <a:latin typeface="Arial"/>
              <a:ea typeface="Arial"/>
              <a:cs typeface="Arial"/>
              <a:sym typeface="Arial"/>
            </a:endParaRPr>
          </a:p>
          <a:p>
            <a:pPr indent="777240" lvl="0" marL="0" marR="777240" rtl="0" algn="just">
              <a:lnSpc>
                <a:spcPct val="100000"/>
              </a:lnSpc>
              <a:spcBef>
                <a:spcPts val="500"/>
              </a:spcBef>
              <a:spcAft>
                <a:spcPts val="0"/>
              </a:spcAft>
              <a:buClr>
                <a:srgbClr val="000000"/>
              </a:buClr>
              <a:buSzPts val="1200"/>
              <a:buFont typeface="Verdana"/>
              <a:buNone/>
            </a:pPr>
            <a:r>
              <a:rPr b="0" i="0" lang="en-US" sz="1400" u="none" cap="none" strike="noStrike">
                <a:solidFill>
                  <a:srgbClr val="000000"/>
                </a:solidFill>
                <a:latin typeface="Verdana"/>
                <a:ea typeface="Verdana"/>
                <a:cs typeface="Verdana"/>
                <a:sym typeface="Verdana"/>
              </a:rPr>
              <a:t>Whereas other organ systems accommodate to reduced blood flow during dehydration, blood flow to the central nervous system must be maintained to preserve the ability to respond to the physiological challenge. Mental function becomes compromised with as little as 5% total body water loss, and progressively diminishes as water loss reaches as little as 10–12% of total body water in humans. It is interesting to note here that humans are particularly sensitive to loss of total body water. Desert animals can tolerate much greater losses (e.g., camels withstand losses of 25% of total body water and can rehydrate with one drinking bout).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grpSp>
        <p:nvGrpSpPr>
          <p:cNvPr id="736" name="Google Shape;736;g97e87fba88_0_157"/>
          <p:cNvGrpSpPr/>
          <p:nvPr/>
        </p:nvGrpSpPr>
        <p:grpSpPr>
          <a:xfrm>
            <a:off x="-55747" y="6290640"/>
            <a:ext cx="9196221" cy="567357"/>
            <a:chOff x="-1" y="-1"/>
            <a:chExt cx="9196221" cy="567357"/>
          </a:xfrm>
        </p:grpSpPr>
        <p:sp>
          <p:nvSpPr>
            <p:cNvPr id="737" name="Google Shape;737;g97e87fba88_0_157"/>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38" name="Google Shape;738;g97e87fba88_0_157"/>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39" name="Google Shape;739;g97e87fba88_0_157"/>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740" name="Google Shape;740;g97e87fba88_0_157"/>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741" name="Google Shape;741;g97e87fba88_0_157"/>
          <p:cNvSpPr txBox="1"/>
          <p:nvPr>
            <p:ph type="title"/>
          </p:nvPr>
        </p:nvSpPr>
        <p:spPr>
          <a:xfrm>
            <a:off x="762546" y="142384"/>
            <a:ext cx="6728400" cy="567900"/>
          </a:xfrm>
          <a:prstGeom prst="rect">
            <a:avLst/>
          </a:prstGeom>
          <a:noFill/>
          <a:ln>
            <a:noFill/>
          </a:ln>
        </p:spPr>
        <p:txBody>
          <a:bodyPr anchorCtr="0" anchor="b"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1870"/>
              <a:buFont typeface="Georgia"/>
              <a:buNone/>
            </a:pPr>
            <a:r>
              <a:rPr b="1" lang="en-US" sz="1870">
                <a:latin typeface="Georgia"/>
                <a:ea typeface="Georgia"/>
                <a:cs typeface="Georgia"/>
                <a:sym typeface="Georgia"/>
              </a:rPr>
              <a:t>Girl Pulled Alive from Ruins, 15 Days after Earthquake</a:t>
            </a:r>
            <a:endParaRPr/>
          </a:p>
        </p:txBody>
      </p:sp>
      <p:sp>
        <p:nvSpPr>
          <p:cNvPr id="742" name="Google Shape;742;g97e87fba88_0_157"/>
          <p:cNvSpPr txBox="1"/>
          <p:nvPr>
            <p:ph idx="1" type="body"/>
          </p:nvPr>
        </p:nvSpPr>
        <p:spPr>
          <a:xfrm>
            <a:off x="695186" y="639554"/>
            <a:ext cx="7694400" cy="1444500"/>
          </a:xfrm>
          <a:prstGeom prst="rect">
            <a:avLst/>
          </a:prstGeom>
          <a:noFill/>
          <a:ln>
            <a:noFill/>
          </a:ln>
        </p:spPr>
        <p:txBody>
          <a:bodyPr anchorCtr="0" anchor="t" bIns="34300" lIns="34300" spcFirstLastPara="1" rIns="34300" wrap="square" tIns="34300">
            <a:noAutofit/>
          </a:bodyPr>
          <a:lstStyle/>
          <a:p>
            <a:pPr indent="-194310" lvl="0" marL="291465" rtl="0" algn="l">
              <a:lnSpc>
                <a:spcPct val="90000"/>
              </a:lnSpc>
              <a:spcBef>
                <a:spcPts val="0"/>
              </a:spcBef>
              <a:spcAft>
                <a:spcPts val="0"/>
              </a:spcAft>
              <a:buClr>
                <a:srgbClr val="3333CC"/>
              </a:buClr>
              <a:buSzPts val="1530"/>
              <a:buFont typeface="Arial"/>
              <a:buNone/>
            </a:pPr>
            <a:r>
              <a:t/>
            </a:r>
            <a:endParaRPr sz="2040">
              <a:solidFill>
                <a:srgbClr val="3333CC"/>
              </a:solidFill>
            </a:endParaRPr>
          </a:p>
          <a:p>
            <a:pPr indent="-129540" lvl="0" marL="0" rtl="0" algn="l">
              <a:lnSpc>
                <a:spcPct val="90000"/>
              </a:lnSpc>
              <a:spcBef>
                <a:spcPts val="1100"/>
              </a:spcBef>
              <a:spcAft>
                <a:spcPts val="0"/>
              </a:spcAft>
              <a:buClr>
                <a:srgbClr val="3333CC"/>
              </a:buClr>
              <a:buSzPts val="2040"/>
              <a:buFont typeface="Times New Roman"/>
              <a:buChar char="•"/>
            </a:pPr>
            <a:r>
              <a:rPr lang="en-US" sz="2040">
                <a:solidFill>
                  <a:srgbClr val="000000"/>
                </a:solidFill>
                <a:latin typeface="Times New Roman"/>
                <a:ea typeface="Times New Roman"/>
                <a:cs typeface="Times New Roman"/>
                <a:sym typeface="Times New Roman"/>
              </a:rPr>
              <a:t> </a:t>
            </a:r>
            <a:r>
              <a:rPr b="1" lang="en-US" sz="1530">
                <a:latin typeface="Georgia"/>
                <a:ea typeface="Georgia"/>
                <a:cs typeface="Georgia"/>
                <a:sym typeface="Georgia"/>
              </a:rPr>
              <a:t>Part II</a:t>
            </a:r>
            <a:endParaRPr b="1" sz="1530">
              <a:latin typeface="Georgia"/>
              <a:ea typeface="Georgia"/>
              <a:cs typeface="Georgia"/>
              <a:sym typeface="Georgia"/>
            </a:endParaRPr>
          </a:p>
          <a:p>
            <a:pPr indent="0" lvl="0" marL="0" rtl="0" algn="l">
              <a:lnSpc>
                <a:spcPct val="90000"/>
              </a:lnSpc>
              <a:spcBef>
                <a:spcPts val="400"/>
              </a:spcBef>
              <a:spcAft>
                <a:spcPts val="0"/>
              </a:spcAft>
              <a:buClr>
                <a:srgbClr val="000000"/>
              </a:buClr>
              <a:buSzPts val="1530"/>
              <a:buFont typeface="Calibri"/>
              <a:buNone/>
            </a:pPr>
            <a:r>
              <a:rPr b="1" lang="en-US" sz="1530">
                <a:solidFill>
                  <a:srgbClr val="000000"/>
                </a:solidFill>
                <a:latin typeface="Calibri"/>
                <a:ea typeface="Calibri"/>
                <a:cs typeface="Calibri"/>
                <a:sym typeface="Calibri"/>
              </a:rPr>
              <a:t>7</a:t>
            </a:r>
            <a:r>
              <a:rPr b="0" i="1" lang="en-US" sz="1190">
                <a:latin typeface="Verdana"/>
                <a:ea typeface="Verdana"/>
                <a:cs typeface="Verdana"/>
                <a:sym typeface="Verdana"/>
              </a:rPr>
              <a:t>.</a:t>
            </a:r>
            <a:r>
              <a:rPr b="0" lang="en-US" sz="1190"/>
              <a:t> </a:t>
            </a:r>
            <a:r>
              <a:rPr b="0" i="1" lang="en-US" sz="1190">
                <a:latin typeface="Verdana"/>
                <a:ea typeface="Verdana"/>
                <a:cs typeface="Verdana"/>
                <a:sym typeface="Verdana"/>
              </a:rPr>
              <a:t>Calculation of Darlene’s water loss—enter answers in the spaces and table below as directed.</a:t>
            </a:r>
            <a:endParaRPr i="1" sz="1190">
              <a:latin typeface="Verdana"/>
              <a:ea typeface="Verdana"/>
              <a:cs typeface="Verdana"/>
              <a:sym typeface="Verdana"/>
            </a:endParaRPr>
          </a:p>
          <a:p>
            <a:pPr indent="330327" lvl="0" marL="0" marR="330327" rtl="0" algn="l">
              <a:lnSpc>
                <a:spcPct val="90000"/>
              </a:lnSpc>
              <a:spcBef>
                <a:spcPts val="400"/>
              </a:spcBef>
              <a:spcAft>
                <a:spcPts val="0"/>
              </a:spcAft>
              <a:buClr>
                <a:srgbClr val="000000"/>
              </a:buClr>
              <a:buSzPts val="1190"/>
              <a:buFont typeface="Verdana"/>
              <a:buNone/>
            </a:pPr>
            <a:r>
              <a:t/>
            </a:r>
            <a:endParaRPr i="1" sz="1190">
              <a:latin typeface="Verdana"/>
              <a:ea typeface="Verdana"/>
              <a:cs typeface="Verdana"/>
              <a:sym typeface="Verdana"/>
            </a:endParaRPr>
          </a:p>
          <a:p>
            <a:pPr indent="330327" lvl="0" marL="0" marR="330327" rtl="0" algn="l">
              <a:lnSpc>
                <a:spcPct val="90000"/>
              </a:lnSpc>
              <a:spcBef>
                <a:spcPts val="400"/>
              </a:spcBef>
              <a:spcAft>
                <a:spcPts val="0"/>
              </a:spcAft>
              <a:buClr>
                <a:srgbClr val="000000"/>
              </a:buClr>
              <a:buSzPts val="765"/>
              <a:buFont typeface="Verdana"/>
              <a:buNone/>
            </a:pPr>
            <a:r>
              <a:rPr lang="en-US" sz="765">
                <a:solidFill>
                  <a:srgbClr val="000000"/>
                </a:solidFill>
                <a:latin typeface="Verdana"/>
                <a:ea typeface="Verdana"/>
                <a:cs typeface="Verdana"/>
                <a:sym typeface="Verdana"/>
              </a:rPr>
              <a:t> </a:t>
            </a:r>
            <a:endParaRPr/>
          </a:p>
        </p:txBody>
      </p:sp>
      <p:sp>
        <p:nvSpPr>
          <p:cNvPr id="743" name="Google Shape;743;g97e87fba88_0_157"/>
          <p:cNvSpPr txBox="1"/>
          <p:nvPr/>
        </p:nvSpPr>
        <p:spPr>
          <a:xfrm>
            <a:off x="584154" y="1822316"/>
            <a:ext cx="6390600" cy="851100"/>
          </a:xfrm>
          <a:prstGeom prst="rect">
            <a:avLst/>
          </a:prstGeom>
          <a:noFill/>
          <a:ln>
            <a:noFill/>
          </a:ln>
        </p:spPr>
        <p:txBody>
          <a:bodyPr anchorCtr="0" anchor="ctr" bIns="38125" lIns="38125" spcFirstLastPara="1" rIns="38125" wrap="square" tIns="38125">
            <a:noAutofit/>
          </a:bodyPr>
          <a:lstStyle/>
          <a:p>
            <a:pPr indent="388620" lvl="0" marL="0" marR="388620" rtl="0" algn="l">
              <a:lnSpc>
                <a:spcPct val="100000"/>
              </a:lnSpc>
              <a:spcBef>
                <a:spcPts val="0"/>
              </a:spcBef>
              <a:spcAft>
                <a:spcPts val="0"/>
              </a:spcAft>
              <a:buClr>
                <a:srgbClr val="000000"/>
              </a:buClr>
              <a:buSzPts val="1400"/>
              <a:buFont typeface="Verdana"/>
              <a:buNone/>
            </a:pPr>
            <a:r>
              <a:rPr b="0" i="1" lang="en-US" sz="1400" u="none" cap="none" strike="noStrike">
                <a:solidFill>
                  <a:srgbClr val="000000"/>
                </a:solidFill>
                <a:latin typeface="Verdana"/>
                <a:ea typeface="Verdana"/>
                <a:cs typeface="Verdana"/>
                <a:sym typeface="Verdana"/>
              </a:rPr>
              <a:t>7a. Total body water in liters (55 kg human)          55X60%=33L</a:t>
            </a:r>
            <a:endParaRPr b="0" i="0" sz="1400" u="none" cap="none" strike="noStrike">
              <a:solidFill>
                <a:srgbClr val="000000"/>
              </a:solidFill>
              <a:latin typeface="Arial"/>
              <a:ea typeface="Arial"/>
              <a:cs typeface="Arial"/>
              <a:sym typeface="Arial"/>
            </a:endParaRPr>
          </a:p>
          <a:p>
            <a:pPr indent="388620" lvl="0" marL="0" marR="388620" rtl="0" algn="l">
              <a:lnSpc>
                <a:spcPct val="100000"/>
              </a:lnSpc>
              <a:spcBef>
                <a:spcPts val="500"/>
              </a:spcBef>
              <a:spcAft>
                <a:spcPts val="0"/>
              </a:spcAft>
              <a:buClr>
                <a:srgbClr val="000000"/>
              </a:buClr>
              <a:buSzPts val="1400"/>
              <a:buFont typeface="Verdana"/>
              <a:buNone/>
            </a:pPr>
            <a:r>
              <a:rPr b="0" i="1" lang="en-US" sz="1400" u="none" cap="none" strike="noStrike">
                <a:solidFill>
                  <a:srgbClr val="000000"/>
                </a:solidFill>
                <a:latin typeface="Verdana"/>
                <a:ea typeface="Verdana"/>
                <a:cs typeface="Verdana"/>
                <a:sym typeface="Verdana"/>
              </a:rPr>
              <a:t>7b. 12% of total body water in liters                          </a:t>
            </a:r>
            <a:r>
              <a:rPr b="0" i="0" lang="en-US" sz="1400" u="none" cap="none" strike="noStrike">
                <a:solidFill>
                  <a:srgbClr val="000000"/>
                </a:solidFill>
                <a:latin typeface="Verdana"/>
                <a:ea typeface="Verdana"/>
                <a:cs typeface="Verdana"/>
                <a:sym typeface="Verdana"/>
              </a:rPr>
              <a:t>3.96 L</a:t>
            </a:r>
            <a:endParaRPr b="0" i="0" sz="1400" u="none" cap="none" strike="noStrike">
              <a:solidFill>
                <a:srgbClr val="000000"/>
              </a:solidFill>
              <a:latin typeface="Arial"/>
              <a:ea typeface="Arial"/>
              <a:cs typeface="Arial"/>
              <a:sym typeface="Arial"/>
            </a:endParaRPr>
          </a:p>
          <a:p>
            <a:pPr indent="388620" lvl="0" marL="0" marR="388620" rtl="0" algn="l">
              <a:lnSpc>
                <a:spcPct val="100000"/>
              </a:lnSpc>
              <a:spcBef>
                <a:spcPts val="500"/>
              </a:spcBef>
              <a:spcAft>
                <a:spcPts val="0"/>
              </a:spcAft>
              <a:buClr>
                <a:srgbClr val="000000"/>
              </a:buClr>
              <a:buSzPts val="1400"/>
              <a:buFont typeface="Verdana"/>
              <a:buNone/>
            </a:pPr>
            <a:r>
              <a:rPr b="0" i="1" lang="en-US" sz="1400" u="none" cap="none" strike="noStrike">
                <a:solidFill>
                  <a:srgbClr val="000000"/>
                </a:solidFill>
                <a:latin typeface="Verdana"/>
                <a:ea typeface="Verdana"/>
                <a:cs typeface="Verdana"/>
                <a:sym typeface="Verdana"/>
              </a:rPr>
              <a:t>7b. 20% of total body water in liters                            </a:t>
            </a:r>
            <a:r>
              <a:rPr b="0" i="0" lang="en-US" sz="1400" u="none" cap="none" strike="noStrike">
                <a:solidFill>
                  <a:srgbClr val="000000"/>
                </a:solidFill>
                <a:latin typeface="Verdana"/>
                <a:ea typeface="Verdana"/>
                <a:cs typeface="Verdana"/>
                <a:sym typeface="Verdana"/>
              </a:rPr>
              <a:t>6.6 L</a:t>
            </a:r>
            <a:endParaRPr b="0" i="0" sz="1400" u="none" cap="none" strike="noStrike">
              <a:solidFill>
                <a:srgbClr val="000000"/>
              </a:solidFill>
              <a:latin typeface="Arial"/>
              <a:ea typeface="Arial"/>
              <a:cs typeface="Arial"/>
              <a:sym typeface="Arial"/>
            </a:endParaRPr>
          </a:p>
        </p:txBody>
      </p:sp>
      <p:graphicFrame>
        <p:nvGraphicFramePr>
          <p:cNvPr id="744" name="Google Shape;744;g97e87fba88_0_157"/>
          <p:cNvGraphicFramePr/>
          <p:nvPr/>
        </p:nvGraphicFramePr>
        <p:xfrm>
          <a:off x="113615" y="3072647"/>
          <a:ext cx="3000000" cy="3000000"/>
        </p:xfrm>
        <a:graphic>
          <a:graphicData uri="http://schemas.openxmlformats.org/drawingml/2006/table">
            <a:tbl>
              <a:tblPr bandRow="1">
                <a:noFill/>
                <a:tableStyleId>{A794B60B-E0D8-4CE8-97A0-9A39135A29E6}</a:tableStyleId>
              </a:tblPr>
              <a:tblGrid>
                <a:gridCol w="5401300"/>
                <a:gridCol w="1580475"/>
                <a:gridCol w="1887250"/>
              </a:tblGrid>
              <a:tr h="537450">
                <a:tc>
                  <a:txBody>
                    <a:bodyPr/>
                    <a:lstStyle/>
                    <a:p>
                      <a:pPr indent="0" lvl="0" marL="0" marR="0" rtl="0" algn="ctr">
                        <a:lnSpc>
                          <a:spcPct val="100000"/>
                        </a:lnSpc>
                        <a:spcBef>
                          <a:spcPts val="0"/>
                        </a:spcBef>
                        <a:spcAft>
                          <a:spcPts val="0"/>
                        </a:spcAft>
                        <a:buClr>
                          <a:schemeClr val="dk1"/>
                        </a:buClr>
                        <a:buSzPts val="1100"/>
                        <a:buFont typeface="Verdana"/>
                        <a:buNone/>
                      </a:pPr>
                      <a:r>
                        <a:rPr b="1" lang="en-US" sz="1100" u="none" cap="none" strike="noStrike">
                          <a:latin typeface="Verdana"/>
                          <a:ea typeface="Verdana"/>
                          <a:cs typeface="Verdana"/>
                          <a:sym typeface="Verdana"/>
                        </a:rPr>
                        <a:t>Condition</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Verdana"/>
                        <a:buNone/>
                      </a:pPr>
                      <a:r>
                        <a:rPr b="1" lang="en-US" sz="1100" u="none" cap="none" strike="noStrike">
                          <a:latin typeface="Verdana"/>
                          <a:ea typeface="Verdana"/>
                          <a:cs typeface="Verdana"/>
                          <a:sym typeface="Verdana"/>
                        </a:rPr>
                        <a:t>Rate of water loss</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Verdana"/>
                        <a:buNone/>
                      </a:pPr>
                      <a:r>
                        <a:rPr b="1" lang="en-US" sz="1100" u="none" cap="none" strike="noStrike">
                          <a:latin typeface="Verdana"/>
                          <a:ea typeface="Verdana"/>
                          <a:cs typeface="Verdana"/>
                          <a:sym typeface="Verdana"/>
                        </a:rPr>
                        <a:t>Darlene’s survival time in days</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1225">
                <a:tc>
                  <a:txBody>
                    <a:bodyPr/>
                    <a:lstStyle/>
                    <a:p>
                      <a:pPr indent="0" lvl="0" marL="0" marR="0" rtl="0" algn="l">
                        <a:lnSpc>
                          <a:spcPct val="100000"/>
                        </a:lnSpc>
                        <a:spcBef>
                          <a:spcPts val="0"/>
                        </a:spcBef>
                        <a:spcAft>
                          <a:spcPts val="0"/>
                        </a:spcAft>
                        <a:buClr>
                          <a:schemeClr val="dk1"/>
                        </a:buClr>
                        <a:buSzPts val="1100"/>
                        <a:buFont typeface="Verdana"/>
                        <a:buNone/>
                      </a:pPr>
                      <a:r>
                        <a:rPr lang="en-US" sz="1100" u="none" cap="none" strike="noStrike">
                          <a:latin typeface="Verdana"/>
                          <a:ea typeface="Verdana"/>
                          <a:cs typeface="Verdana"/>
                          <a:sym typeface="Verdana"/>
                        </a:rPr>
                        <a:t>7c. Average water loss for young adult females, 12% body water loss</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Verdana"/>
                        <a:buNone/>
                      </a:pPr>
                      <a:r>
                        <a:rPr lang="en-US" sz="1100" u="none" cap="none" strike="noStrike">
                          <a:latin typeface="Verdana"/>
                          <a:ea typeface="Verdana"/>
                          <a:cs typeface="Verdana"/>
                          <a:sym typeface="Verdana"/>
                        </a:rPr>
                        <a:t>2.7 L/day</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Verdana"/>
                        <a:buNone/>
                      </a:pPr>
                      <a:r>
                        <a:rPr lang="en-US" sz="1100" u="none" cap="none" strike="noStrike">
                          <a:latin typeface="Verdana"/>
                          <a:ea typeface="Verdana"/>
                          <a:cs typeface="Verdana"/>
                          <a:sym typeface="Verdana"/>
                        </a:rPr>
                        <a:t>1.47 days</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7450">
                <a:tc>
                  <a:txBody>
                    <a:bodyPr/>
                    <a:lstStyle/>
                    <a:p>
                      <a:pPr indent="0" lvl="0" marL="0" marR="0" rtl="0" algn="l">
                        <a:lnSpc>
                          <a:spcPct val="100000"/>
                        </a:lnSpc>
                        <a:spcBef>
                          <a:spcPts val="0"/>
                        </a:spcBef>
                        <a:spcAft>
                          <a:spcPts val="0"/>
                        </a:spcAft>
                        <a:buClr>
                          <a:schemeClr val="dk1"/>
                        </a:buClr>
                        <a:buSzPts val="1100"/>
                        <a:buFont typeface="Verdana"/>
                        <a:buNone/>
                      </a:pPr>
                      <a:r>
                        <a:rPr lang="en-US" sz="1100" u="none" cap="none" strike="noStrike">
                          <a:latin typeface="Verdana"/>
                          <a:ea typeface="Verdana"/>
                          <a:cs typeface="Verdana"/>
                          <a:sym typeface="Verdana"/>
                        </a:rPr>
                        <a:t>7c. Average water loss during summer for European women (55 kg), 12% body water loss</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Verdana"/>
                        <a:buNone/>
                      </a:pPr>
                      <a:r>
                        <a:rPr lang="en-US" sz="1100" u="none" cap="none" strike="noStrike">
                          <a:latin typeface="Verdana"/>
                          <a:ea typeface="Verdana"/>
                          <a:cs typeface="Verdana"/>
                          <a:sym typeface="Verdana"/>
                        </a:rPr>
                        <a:t>3.3 L/day</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Verdana"/>
                        <a:buNone/>
                      </a:pPr>
                      <a:r>
                        <a:rPr lang="en-US" sz="1100" u="none" cap="none" strike="noStrike">
                          <a:latin typeface="Verdana"/>
                          <a:ea typeface="Verdana"/>
                          <a:cs typeface="Verdana"/>
                          <a:sym typeface="Verdana"/>
                        </a:rPr>
                        <a:t>1.2 days</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7450">
                <a:tc>
                  <a:txBody>
                    <a:bodyPr/>
                    <a:lstStyle/>
                    <a:p>
                      <a:pPr indent="0" lvl="0" marL="0" marR="0" rtl="0" algn="l">
                        <a:lnSpc>
                          <a:spcPct val="100000"/>
                        </a:lnSpc>
                        <a:spcBef>
                          <a:spcPts val="0"/>
                        </a:spcBef>
                        <a:spcAft>
                          <a:spcPts val="0"/>
                        </a:spcAft>
                        <a:buClr>
                          <a:schemeClr val="dk1"/>
                        </a:buClr>
                        <a:buSzPts val="1100"/>
                        <a:buFont typeface="Verdana"/>
                        <a:buNone/>
                      </a:pPr>
                      <a:r>
                        <a:rPr lang="en-US" sz="1100" u="none" cap="none" strike="noStrike">
                          <a:latin typeface="Verdana"/>
                          <a:ea typeface="Verdana"/>
                          <a:cs typeface="Verdana"/>
                          <a:sym typeface="Verdana"/>
                        </a:rPr>
                        <a:t>7e. Absolute minimal water loss rate possible in humans, 12% total body water loss</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Verdana"/>
                        <a:buNone/>
                      </a:pPr>
                      <a:r>
                        <a:rPr lang="en-US" sz="1100" u="none" cap="none" strike="noStrike">
                          <a:latin typeface="Verdana"/>
                          <a:ea typeface="Verdana"/>
                          <a:cs typeface="Verdana"/>
                          <a:sym typeface="Verdana"/>
                        </a:rPr>
                        <a:t>1.2–1.4 L/day</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Verdana"/>
                        <a:buNone/>
                      </a:pPr>
                      <a:r>
                        <a:rPr lang="en-US" sz="1100" u="none" cap="none" strike="noStrike">
                          <a:latin typeface="Verdana"/>
                          <a:ea typeface="Verdana"/>
                          <a:cs typeface="Verdana"/>
                          <a:sym typeface="Verdana"/>
                        </a:rPr>
                        <a:t>About 3 days (2.8–3.3)</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7450">
                <a:tc>
                  <a:txBody>
                    <a:bodyPr/>
                    <a:lstStyle/>
                    <a:p>
                      <a:pPr indent="0" lvl="0" marL="0" marR="0" rtl="0" algn="l">
                        <a:lnSpc>
                          <a:spcPct val="100000"/>
                        </a:lnSpc>
                        <a:spcBef>
                          <a:spcPts val="0"/>
                        </a:spcBef>
                        <a:spcAft>
                          <a:spcPts val="0"/>
                        </a:spcAft>
                        <a:buClr>
                          <a:schemeClr val="dk1"/>
                        </a:buClr>
                        <a:buSzPts val="1100"/>
                        <a:buFont typeface="Verdana"/>
                        <a:buNone/>
                      </a:pPr>
                      <a:r>
                        <a:rPr lang="en-US" sz="1100" u="none" cap="none" strike="noStrike">
                          <a:latin typeface="Verdana"/>
                          <a:ea typeface="Verdana"/>
                          <a:cs typeface="Verdana"/>
                          <a:sym typeface="Verdana"/>
                        </a:rPr>
                        <a:t>7f. Absolute minimal water loss rate possible in humans, and 20% total body water loss</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Verdana"/>
                        <a:buNone/>
                      </a:pPr>
                      <a:r>
                        <a:rPr lang="en-US" sz="1100" u="none" cap="none" strike="noStrike">
                          <a:latin typeface="Verdana"/>
                          <a:ea typeface="Verdana"/>
                          <a:cs typeface="Verdana"/>
                          <a:sym typeface="Verdana"/>
                        </a:rPr>
                        <a:t>1.2 L/day</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Verdana"/>
                        <a:buNone/>
                      </a:pPr>
                      <a:r>
                        <a:rPr lang="en-US" sz="1100" u="none" cap="none" strike="noStrike">
                          <a:latin typeface="Verdana"/>
                          <a:ea typeface="Verdana"/>
                          <a:cs typeface="Verdana"/>
                          <a:sym typeface="Verdana"/>
                        </a:rPr>
                        <a:t>About 5.5 days </a:t>
                      </a:r>
                      <a:endParaRPr sz="1400" u="none" cap="none" strike="noStrike"/>
                    </a:p>
                  </a:txBody>
                  <a:tcPr marT="50800" marB="50800" marR="50800" marL="50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2"/>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69" name="Google Shape;69;p22"/>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Fluid Compartments</a:t>
            </a:r>
            <a:endParaRPr/>
          </a:p>
        </p:txBody>
      </p:sp>
      <p:sp>
        <p:nvSpPr>
          <p:cNvPr id="70" name="Google Shape;70;p22"/>
          <p:cNvSpPr txBox="1"/>
          <p:nvPr>
            <p:ph idx="4294967295" type="body"/>
          </p:nvPr>
        </p:nvSpPr>
        <p:spPr>
          <a:xfrm>
            <a:off x="304800" y="1043915"/>
            <a:ext cx="8534400" cy="5638801"/>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3200"/>
              <a:buFont typeface="Arial"/>
              <a:buChar char="•"/>
            </a:pPr>
            <a:r>
              <a:rPr lang="en-US" sz="3200">
                <a:solidFill>
                  <a:srgbClr val="000000"/>
                </a:solidFill>
              </a:rPr>
              <a:t>major fluid compartments of the body</a:t>
            </a:r>
            <a:endParaRPr/>
          </a:p>
          <a:p>
            <a:pPr indent="-285750" lvl="1" marL="742950" rtl="0" algn="l">
              <a:lnSpc>
                <a:spcPct val="100000"/>
              </a:lnSpc>
              <a:spcBef>
                <a:spcPts val="1600"/>
              </a:spcBef>
              <a:spcAft>
                <a:spcPts val="0"/>
              </a:spcAft>
              <a:buClr>
                <a:srgbClr val="000000"/>
              </a:buClr>
              <a:buSzPts val="2800"/>
              <a:buFont typeface="Arial"/>
              <a:buChar char="–"/>
            </a:pPr>
            <a:r>
              <a:rPr lang="en-US" sz="2800">
                <a:solidFill>
                  <a:srgbClr val="000000"/>
                </a:solidFill>
              </a:rPr>
              <a:t>65% intracellular fluid (ICF)</a:t>
            </a:r>
            <a:endParaRPr/>
          </a:p>
          <a:p>
            <a:pPr indent="-285750" lvl="1" marL="742950" rtl="0" algn="l">
              <a:lnSpc>
                <a:spcPct val="100000"/>
              </a:lnSpc>
              <a:spcBef>
                <a:spcPts val="1600"/>
              </a:spcBef>
              <a:spcAft>
                <a:spcPts val="0"/>
              </a:spcAft>
              <a:buClr>
                <a:srgbClr val="000000"/>
              </a:buClr>
              <a:buSzPts val="2800"/>
              <a:buFont typeface="Arial"/>
              <a:buChar char="–"/>
            </a:pPr>
            <a:r>
              <a:rPr lang="en-US" sz="2800">
                <a:solidFill>
                  <a:srgbClr val="000000"/>
                </a:solidFill>
              </a:rPr>
              <a:t>35% extracellular fluid (ECF)</a:t>
            </a:r>
            <a:endParaRPr/>
          </a:p>
          <a:p>
            <a:pPr indent="-228600" lvl="2" marL="1143000" rtl="0" algn="l">
              <a:lnSpc>
                <a:spcPct val="100000"/>
              </a:lnSpc>
              <a:spcBef>
                <a:spcPts val="1400"/>
              </a:spcBef>
              <a:spcAft>
                <a:spcPts val="0"/>
              </a:spcAft>
              <a:buClr>
                <a:srgbClr val="000000"/>
              </a:buClr>
              <a:buSzPts val="2400"/>
              <a:buFont typeface="Arial"/>
              <a:buChar char="•"/>
            </a:pPr>
            <a:r>
              <a:rPr lang="en-US">
                <a:solidFill>
                  <a:srgbClr val="000000"/>
                </a:solidFill>
              </a:rPr>
              <a:t>25% tissue (interstitial) fluid</a:t>
            </a:r>
            <a:endParaRPr/>
          </a:p>
          <a:p>
            <a:pPr indent="-228600" lvl="2" marL="1143000" rtl="0" algn="l">
              <a:lnSpc>
                <a:spcPct val="100000"/>
              </a:lnSpc>
              <a:spcBef>
                <a:spcPts val="1400"/>
              </a:spcBef>
              <a:spcAft>
                <a:spcPts val="0"/>
              </a:spcAft>
              <a:buClr>
                <a:srgbClr val="000000"/>
              </a:buClr>
              <a:buSzPts val="2400"/>
              <a:buFont typeface="Arial"/>
              <a:buChar char="•"/>
            </a:pPr>
            <a:r>
              <a:rPr lang="en-US">
                <a:solidFill>
                  <a:srgbClr val="000000"/>
                </a:solidFill>
              </a:rPr>
              <a:t>8%   blood plasma and lymphatic fluid</a:t>
            </a:r>
            <a:endParaRPr/>
          </a:p>
          <a:p>
            <a:pPr indent="-228600" lvl="2" marL="1143000" rtl="0" algn="l">
              <a:lnSpc>
                <a:spcPct val="100000"/>
              </a:lnSpc>
              <a:spcBef>
                <a:spcPts val="1400"/>
              </a:spcBef>
              <a:spcAft>
                <a:spcPts val="0"/>
              </a:spcAft>
              <a:buClr>
                <a:srgbClr val="000000"/>
              </a:buClr>
              <a:buSzPts val="2400"/>
              <a:buFont typeface="Arial"/>
              <a:buChar char="•"/>
            </a:pPr>
            <a:r>
              <a:rPr lang="en-US">
                <a:solidFill>
                  <a:srgbClr val="000000"/>
                </a:solidFill>
              </a:rPr>
              <a:t>2%   transcellular fluid  ‘catch-all’ category</a:t>
            </a:r>
            <a:endParaRPr/>
          </a:p>
          <a:p>
            <a:pPr indent="-228600" lvl="3" marL="1600200" rtl="0" algn="l">
              <a:lnSpc>
                <a:spcPct val="100000"/>
              </a:lnSpc>
              <a:spcBef>
                <a:spcPts val="1200"/>
              </a:spcBef>
              <a:spcAft>
                <a:spcPts val="0"/>
              </a:spcAft>
              <a:buClr>
                <a:srgbClr val="000000"/>
              </a:buClr>
              <a:buSzPts val="2000"/>
              <a:buFont typeface="Arial"/>
              <a:buChar char="–"/>
            </a:pPr>
            <a:r>
              <a:rPr lang="en-US" sz="2000">
                <a:solidFill>
                  <a:srgbClr val="000000"/>
                </a:solidFill>
              </a:rPr>
              <a:t>cerebrospinal, synovial, peritoneal, pleural, and pericardial fluids</a:t>
            </a:r>
            <a:endParaRPr/>
          </a:p>
          <a:p>
            <a:pPr indent="-228600" lvl="3" marL="1600200" rtl="0" algn="l">
              <a:lnSpc>
                <a:spcPct val="100000"/>
              </a:lnSpc>
              <a:spcBef>
                <a:spcPts val="1200"/>
              </a:spcBef>
              <a:spcAft>
                <a:spcPts val="0"/>
              </a:spcAft>
              <a:buClr>
                <a:srgbClr val="000000"/>
              </a:buClr>
              <a:buSzPts val="2000"/>
              <a:buFont typeface="Arial"/>
              <a:buChar char="–"/>
            </a:pPr>
            <a:r>
              <a:rPr lang="en-US" sz="2000">
                <a:solidFill>
                  <a:srgbClr val="000000"/>
                </a:solidFill>
              </a:rPr>
              <a:t>vitreous and aqueous humors of the eye</a:t>
            </a:r>
            <a:endParaRPr/>
          </a:p>
          <a:p>
            <a:pPr indent="-228600" lvl="3" marL="1600200" rtl="0" algn="l">
              <a:lnSpc>
                <a:spcPct val="100000"/>
              </a:lnSpc>
              <a:spcBef>
                <a:spcPts val="1200"/>
              </a:spcBef>
              <a:spcAft>
                <a:spcPts val="0"/>
              </a:spcAft>
              <a:buClr>
                <a:srgbClr val="000000"/>
              </a:buClr>
              <a:buSzPts val="2000"/>
              <a:buFont typeface="Arial"/>
              <a:buChar char="–"/>
            </a:pPr>
            <a:r>
              <a:rPr lang="en-US" sz="2000">
                <a:solidFill>
                  <a:srgbClr val="000000"/>
                </a:solidFill>
              </a:rPr>
              <a:t>bile, and fluids of the digestive, urinary, and reproductive tracts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grpSp>
        <p:nvGrpSpPr>
          <p:cNvPr id="749" name="Google Shape;749;g97e87fba88_0_169"/>
          <p:cNvGrpSpPr/>
          <p:nvPr/>
        </p:nvGrpSpPr>
        <p:grpSpPr>
          <a:xfrm>
            <a:off x="-52298" y="6290640"/>
            <a:ext cx="9196221" cy="567357"/>
            <a:chOff x="-1" y="-1"/>
            <a:chExt cx="9196221" cy="567357"/>
          </a:xfrm>
        </p:grpSpPr>
        <p:sp>
          <p:nvSpPr>
            <p:cNvPr id="750" name="Google Shape;750;g97e87fba88_0_169"/>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51" name="Google Shape;751;g97e87fba88_0_169"/>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52" name="Google Shape;752;g97e87fba88_0_169"/>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753" name="Google Shape;753;g97e87fba88_0_169"/>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754" name="Google Shape;754;g97e87fba88_0_169"/>
          <p:cNvSpPr txBox="1"/>
          <p:nvPr>
            <p:ph type="title"/>
          </p:nvPr>
        </p:nvSpPr>
        <p:spPr>
          <a:xfrm>
            <a:off x="546067" y="215458"/>
            <a:ext cx="6728400" cy="567900"/>
          </a:xfrm>
          <a:prstGeom prst="rect">
            <a:avLst/>
          </a:prstGeom>
          <a:noFill/>
          <a:ln>
            <a:noFill/>
          </a:ln>
        </p:spPr>
        <p:txBody>
          <a:bodyPr anchorCtr="0" anchor="b"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1870"/>
              <a:buFont typeface="Georgia"/>
              <a:buNone/>
            </a:pPr>
            <a:r>
              <a:rPr b="1" lang="en-US" sz="1870">
                <a:latin typeface="Georgia"/>
                <a:ea typeface="Georgia"/>
                <a:cs typeface="Georgia"/>
                <a:sym typeface="Georgia"/>
              </a:rPr>
              <a:t>Girl Pulled Alive from Ruins, 15 Days after Earthquake</a:t>
            </a:r>
            <a:endParaRPr/>
          </a:p>
        </p:txBody>
      </p:sp>
      <p:sp>
        <p:nvSpPr>
          <p:cNvPr id="755" name="Google Shape;755;g97e87fba88_0_169"/>
          <p:cNvSpPr txBox="1"/>
          <p:nvPr>
            <p:ph idx="1" type="body"/>
          </p:nvPr>
        </p:nvSpPr>
        <p:spPr>
          <a:xfrm>
            <a:off x="476494" y="1135516"/>
            <a:ext cx="7694400" cy="1444500"/>
          </a:xfrm>
          <a:prstGeom prst="rect">
            <a:avLst/>
          </a:prstGeom>
          <a:noFill/>
          <a:ln>
            <a:noFill/>
          </a:ln>
        </p:spPr>
        <p:txBody>
          <a:bodyPr anchorCtr="0" anchor="t" bIns="34300" lIns="34300" spcFirstLastPara="1" rIns="34300" wrap="square" tIns="34300">
            <a:noAutofit/>
          </a:bodyPr>
          <a:lstStyle/>
          <a:p>
            <a:pPr indent="-146304" lvl="0" marL="0" rtl="0" algn="l">
              <a:lnSpc>
                <a:spcPct val="100000"/>
              </a:lnSpc>
              <a:spcBef>
                <a:spcPts val="1300"/>
              </a:spcBef>
              <a:spcAft>
                <a:spcPts val="0"/>
              </a:spcAft>
              <a:buClr>
                <a:srgbClr val="3333CC"/>
              </a:buClr>
              <a:buSzPts val="2304"/>
              <a:buFont typeface="Times New Roman"/>
              <a:buChar char="•"/>
            </a:pPr>
            <a:r>
              <a:rPr lang="en-US" sz="1300">
                <a:solidFill>
                  <a:srgbClr val="000000"/>
                </a:solidFill>
                <a:latin typeface="Times New Roman"/>
                <a:ea typeface="Times New Roman"/>
                <a:cs typeface="Times New Roman"/>
                <a:sym typeface="Times New Roman"/>
              </a:rPr>
              <a:t> </a:t>
            </a:r>
            <a:r>
              <a:rPr b="1" lang="en-US" sz="1300">
                <a:latin typeface="Georgia"/>
                <a:ea typeface="Georgia"/>
                <a:cs typeface="Georgia"/>
                <a:sym typeface="Georgia"/>
              </a:rPr>
              <a:t>Part II</a:t>
            </a:r>
            <a:endParaRPr b="1" sz="1300">
              <a:latin typeface="Georgia"/>
              <a:ea typeface="Georgia"/>
              <a:cs typeface="Georgia"/>
              <a:sym typeface="Georgia"/>
            </a:endParaRPr>
          </a:p>
          <a:p>
            <a:pPr indent="0" lvl="0" marL="0" rtl="0" algn="l">
              <a:lnSpc>
                <a:spcPct val="100000"/>
              </a:lnSpc>
              <a:spcBef>
                <a:spcPts val="400"/>
              </a:spcBef>
              <a:spcAft>
                <a:spcPts val="0"/>
              </a:spcAft>
              <a:buClr>
                <a:srgbClr val="000000"/>
              </a:buClr>
              <a:buSzPts val="1727"/>
              <a:buFont typeface="Calibri"/>
              <a:buNone/>
            </a:pPr>
            <a:r>
              <a:rPr b="1" lang="en-US" sz="1300">
                <a:solidFill>
                  <a:srgbClr val="000000"/>
                </a:solidFill>
                <a:latin typeface="Calibri"/>
                <a:ea typeface="Calibri"/>
                <a:cs typeface="Calibri"/>
                <a:sym typeface="Calibri"/>
              </a:rPr>
              <a:t>7d</a:t>
            </a:r>
            <a:r>
              <a:rPr b="0" i="1" lang="en-US" sz="1300">
                <a:latin typeface="Verdana"/>
                <a:ea typeface="Verdana"/>
                <a:cs typeface="Verdana"/>
                <a:sym typeface="Verdana"/>
              </a:rPr>
              <a:t>.</a:t>
            </a:r>
            <a:r>
              <a:rPr b="0" lang="en-US" sz="1300"/>
              <a:t> </a:t>
            </a:r>
            <a:r>
              <a:rPr b="0" i="1" lang="en-US" sz="1300">
                <a:latin typeface="Verdana"/>
                <a:ea typeface="Verdana"/>
                <a:cs typeface="Verdana"/>
                <a:sym typeface="Verdana"/>
              </a:rPr>
              <a:t>Are these water loss values of any use in predicting how much water Darlene might have lost per day? Justify your answer.</a:t>
            </a:r>
            <a:endParaRPr sz="1300"/>
          </a:p>
        </p:txBody>
      </p:sp>
      <p:sp>
        <p:nvSpPr>
          <p:cNvPr id="756" name="Google Shape;756;g97e87fba88_0_169"/>
          <p:cNvSpPr txBox="1"/>
          <p:nvPr/>
        </p:nvSpPr>
        <p:spPr>
          <a:xfrm>
            <a:off x="451727" y="3028250"/>
            <a:ext cx="8450100" cy="1369800"/>
          </a:xfrm>
          <a:prstGeom prst="rect">
            <a:avLst/>
          </a:prstGeom>
          <a:noFill/>
          <a:ln>
            <a:noFill/>
          </a:ln>
        </p:spPr>
        <p:txBody>
          <a:bodyPr anchorCtr="0" anchor="ctr" bIns="38125" lIns="38125" spcFirstLastPara="1" rIns="38125" wrap="square" tIns="38125">
            <a:noAutofit/>
          </a:bodyPr>
          <a:lstStyle/>
          <a:p>
            <a:pPr indent="388620" lvl="0" marL="0" marR="388620" rtl="0" algn="l">
              <a:lnSpc>
                <a:spcPct val="100000"/>
              </a:lnSpc>
              <a:spcBef>
                <a:spcPts val="0"/>
              </a:spcBef>
              <a:spcAft>
                <a:spcPts val="0"/>
              </a:spcAft>
              <a:buClr>
                <a:srgbClr val="000000"/>
              </a:buClr>
              <a:buSzPts val="1200"/>
              <a:buFont typeface="Verdana"/>
              <a:buNone/>
            </a:pPr>
            <a:r>
              <a:rPr b="0" i="0" lang="en-US" sz="1400" u="none" cap="none" strike="noStrike">
                <a:solidFill>
                  <a:srgbClr val="000000"/>
                </a:solidFill>
                <a:latin typeface="Verdana"/>
                <a:ea typeface="Verdana"/>
                <a:cs typeface="Verdana"/>
                <a:sym typeface="Verdana"/>
              </a:rPr>
              <a:t>Since water loss increases with age (and weight) as a result of the increase in daily energy cost per person, these comparisons might not be good predictors for someone Darlene’s age and weight. In addition, theses data were obtained for women that were </a:t>
            </a:r>
            <a:r>
              <a:rPr b="1" i="0" lang="en-US" sz="1400" u="none" cap="none" strike="noStrike">
                <a:solidFill>
                  <a:srgbClr val="000000"/>
                </a:solidFill>
                <a:latin typeface="Verdana"/>
                <a:ea typeface="Verdana"/>
                <a:cs typeface="Verdana"/>
                <a:sym typeface="Verdana"/>
              </a:rPr>
              <a:t>well hydrated and engaging in normal daily activity </a:t>
            </a:r>
            <a:r>
              <a:rPr b="0" i="0" lang="en-US" sz="1400" u="none" cap="none" strike="noStrike">
                <a:solidFill>
                  <a:srgbClr val="000000"/>
                </a:solidFill>
                <a:latin typeface="Verdana"/>
                <a:ea typeface="Verdana"/>
                <a:cs typeface="Verdana"/>
                <a:sym typeface="Verdana"/>
              </a:rPr>
              <a:t>(excluding exercise); hence they would likely overestimate water loss for someone undergoing </a:t>
            </a:r>
            <a:r>
              <a:rPr b="1" i="0" lang="en-US" sz="1400" u="none" cap="none" strike="noStrike">
                <a:solidFill>
                  <a:srgbClr val="000000"/>
                </a:solidFill>
                <a:latin typeface="Verdana"/>
                <a:ea typeface="Verdana"/>
                <a:cs typeface="Verdana"/>
                <a:sym typeface="Verdana"/>
              </a:rPr>
              <a:t>starvation and dehydration.</a:t>
            </a:r>
            <a:r>
              <a:rPr b="0" i="0" lang="en-US" sz="1400" u="none" cap="none" strike="noStrike">
                <a:solidFill>
                  <a:srgbClr val="000000"/>
                </a:solidFill>
                <a:latin typeface="Verdana"/>
                <a:ea typeface="Verdana"/>
                <a:cs typeface="Verdana"/>
                <a:sym typeface="Verdana"/>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grpSp>
        <p:nvGrpSpPr>
          <p:cNvPr id="761" name="Google Shape;761;g97e87fba88_0_180"/>
          <p:cNvGrpSpPr/>
          <p:nvPr/>
        </p:nvGrpSpPr>
        <p:grpSpPr>
          <a:xfrm>
            <a:off x="-55747" y="6290640"/>
            <a:ext cx="9196221" cy="567357"/>
            <a:chOff x="-1" y="-1"/>
            <a:chExt cx="9196221" cy="567357"/>
          </a:xfrm>
        </p:grpSpPr>
        <p:sp>
          <p:nvSpPr>
            <p:cNvPr id="762" name="Google Shape;762;g97e87fba88_0_180"/>
            <p:cNvSpPr/>
            <p:nvPr/>
          </p:nvSpPr>
          <p:spPr>
            <a:xfrm>
              <a:off x="2100020" y="13941"/>
              <a:ext cx="7096200" cy="513600"/>
            </a:xfrm>
            <a:prstGeom prst="rect">
              <a:avLst/>
            </a:prstGeom>
            <a:solidFill>
              <a:srgbClr val="1F497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63" name="Google Shape;763;g97e87fba88_0_180"/>
            <p:cNvSpPr/>
            <p:nvPr/>
          </p:nvSpPr>
          <p:spPr>
            <a:xfrm>
              <a:off x="43931" y="12656"/>
              <a:ext cx="2194500" cy="554700"/>
            </a:xfrm>
            <a:prstGeom prst="rect">
              <a:avLst/>
            </a:prstGeom>
            <a:solidFill>
              <a:srgbClr val="C0504D"/>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64" name="Google Shape;764;g97e87fba88_0_180"/>
            <p:cNvPicPr preferRelativeResize="0"/>
            <p:nvPr/>
          </p:nvPicPr>
          <p:blipFill rotWithShape="1">
            <a:blip r:embed="rId3">
              <a:alphaModFix/>
            </a:blip>
            <a:srcRect b="0" l="0" r="0" t="0"/>
            <a:stretch/>
          </p:blipFill>
          <p:spPr>
            <a:xfrm>
              <a:off x="-1" y="-1"/>
              <a:ext cx="528792" cy="460877"/>
            </a:xfrm>
            <a:prstGeom prst="rect">
              <a:avLst/>
            </a:prstGeom>
            <a:noFill/>
            <a:ln>
              <a:noFill/>
            </a:ln>
          </p:spPr>
        </p:pic>
        <p:sp>
          <p:nvSpPr>
            <p:cNvPr id="765" name="Google Shape;765;g97e87fba88_0_180"/>
            <p:cNvSpPr txBox="1"/>
            <p:nvPr/>
          </p:nvSpPr>
          <p:spPr>
            <a:xfrm>
              <a:off x="242873" y="70255"/>
              <a:ext cx="2229000" cy="439500"/>
            </a:xfrm>
            <a:prstGeom prst="rect">
              <a:avLst/>
            </a:prstGeom>
            <a:noFill/>
            <a:ln>
              <a:noFill/>
            </a:ln>
          </p:spPr>
          <p:txBody>
            <a:bodyPr anchorCtr="0" anchor="ctr" bIns="38125" lIns="38125" spcFirstLastPara="1" rIns="38125" wrap="square" tIns="38125">
              <a:no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
        <p:nvSpPr>
          <p:cNvPr id="766" name="Google Shape;766;g97e87fba88_0_180"/>
          <p:cNvSpPr txBox="1"/>
          <p:nvPr>
            <p:ph type="title"/>
          </p:nvPr>
        </p:nvSpPr>
        <p:spPr>
          <a:xfrm>
            <a:off x="386584" y="301233"/>
            <a:ext cx="6728400" cy="567900"/>
          </a:xfrm>
          <a:prstGeom prst="rect">
            <a:avLst/>
          </a:prstGeom>
          <a:noFill/>
          <a:ln>
            <a:noFill/>
          </a:ln>
        </p:spPr>
        <p:txBody>
          <a:bodyPr anchorCtr="0" anchor="b"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1870"/>
              <a:buFont typeface="Georgia"/>
              <a:buNone/>
            </a:pPr>
            <a:r>
              <a:rPr b="1" lang="en-US" sz="1870">
                <a:latin typeface="Georgia"/>
                <a:ea typeface="Georgia"/>
                <a:cs typeface="Georgia"/>
                <a:sym typeface="Georgia"/>
              </a:rPr>
              <a:t>Girl Pulled Alive from Ruins, 15 Days after Earthquake</a:t>
            </a:r>
            <a:endParaRPr/>
          </a:p>
        </p:txBody>
      </p:sp>
      <p:sp>
        <p:nvSpPr>
          <p:cNvPr id="767" name="Google Shape;767;g97e87fba88_0_180"/>
          <p:cNvSpPr txBox="1"/>
          <p:nvPr>
            <p:ph idx="1" type="body"/>
          </p:nvPr>
        </p:nvSpPr>
        <p:spPr>
          <a:xfrm>
            <a:off x="372243" y="1418218"/>
            <a:ext cx="8279700" cy="1444500"/>
          </a:xfrm>
          <a:prstGeom prst="rect">
            <a:avLst/>
          </a:prstGeom>
          <a:noFill/>
          <a:ln>
            <a:noFill/>
          </a:ln>
        </p:spPr>
        <p:txBody>
          <a:bodyPr anchorCtr="0" anchor="t" bIns="34300" lIns="34300" spcFirstLastPara="1" rIns="34300" wrap="square" tIns="34300">
            <a:noAutofit/>
          </a:bodyPr>
          <a:lstStyle/>
          <a:p>
            <a:pPr indent="-146304" lvl="0" marL="0" rtl="0" algn="l">
              <a:lnSpc>
                <a:spcPct val="100000"/>
              </a:lnSpc>
              <a:spcBef>
                <a:spcPts val="1300"/>
              </a:spcBef>
              <a:spcAft>
                <a:spcPts val="0"/>
              </a:spcAft>
              <a:buClr>
                <a:srgbClr val="3333CC"/>
              </a:buClr>
              <a:buSzPts val="2304"/>
              <a:buFont typeface="Times New Roman"/>
              <a:buChar char="•"/>
            </a:pPr>
            <a:r>
              <a:rPr lang="en-US" sz="1400">
                <a:solidFill>
                  <a:srgbClr val="000000"/>
                </a:solidFill>
                <a:latin typeface="Times New Roman"/>
                <a:ea typeface="Times New Roman"/>
                <a:cs typeface="Times New Roman"/>
                <a:sym typeface="Times New Roman"/>
              </a:rPr>
              <a:t> </a:t>
            </a:r>
            <a:r>
              <a:rPr b="1" lang="en-US" sz="1400">
                <a:latin typeface="Georgia"/>
                <a:ea typeface="Georgia"/>
                <a:cs typeface="Georgia"/>
                <a:sym typeface="Georgia"/>
              </a:rPr>
              <a:t>Part II</a:t>
            </a:r>
            <a:endParaRPr b="1" sz="1400">
              <a:latin typeface="Georgia"/>
              <a:ea typeface="Georgia"/>
              <a:cs typeface="Georgia"/>
              <a:sym typeface="Georgia"/>
            </a:endParaRPr>
          </a:p>
          <a:p>
            <a:pPr indent="0" lvl="0" marL="0" rtl="0" algn="l">
              <a:lnSpc>
                <a:spcPct val="100000"/>
              </a:lnSpc>
              <a:spcBef>
                <a:spcPts val="400"/>
              </a:spcBef>
              <a:spcAft>
                <a:spcPts val="0"/>
              </a:spcAft>
              <a:buClr>
                <a:srgbClr val="000000"/>
              </a:buClr>
              <a:buSzPts val="1727"/>
              <a:buFont typeface="Calibri"/>
              <a:buNone/>
            </a:pPr>
            <a:r>
              <a:rPr b="1" lang="en-US" sz="1400">
                <a:solidFill>
                  <a:srgbClr val="000000"/>
                </a:solidFill>
                <a:latin typeface="Calibri"/>
                <a:ea typeface="Calibri"/>
                <a:cs typeface="Calibri"/>
                <a:sym typeface="Calibri"/>
              </a:rPr>
              <a:t>7g</a:t>
            </a:r>
            <a:r>
              <a:rPr b="0" i="1" lang="en-US" sz="1400">
                <a:latin typeface="Verdana"/>
                <a:ea typeface="Verdana"/>
                <a:cs typeface="Verdana"/>
                <a:sym typeface="Verdana"/>
              </a:rPr>
              <a:t>.Now, based on these calculations, could Darlene have survived 15 days without water? Explain the basis for your answer.</a:t>
            </a:r>
            <a:endParaRPr sz="1400"/>
          </a:p>
        </p:txBody>
      </p:sp>
      <p:sp>
        <p:nvSpPr>
          <p:cNvPr id="768" name="Google Shape;768;g97e87fba88_0_180"/>
          <p:cNvSpPr txBox="1"/>
          <p:nvPr/>
        </p:nvSpPr>
        <p:spPr>
          <a:xfrm>
            <a:off x="208724" y="3411855"/>
            <a:ext cx="8667300" cy="1539600"/>
          </a:xfrm>
          <a:prstGeom prst="rect">
            <a:avLst/>
          </a:prstGeom>
          <a:noFill/>
          <a:ln>
            <a:noFill/>
          </a:ln>
        </p:spPr>
        <p:txBody>
          <a:bodyPr anchorCtr="0" anchor="b" bIns="38125" lIns="38125" spcFirstLastPara="1" rIns="38125" wrap="square" tIns="38125">
            <a:noAutofit/>
          </a:bodyPr>
          <a:lstStyle/>
          <a:p>
            <a:pPr indent="388620" lvl="0" marL="0" marR="38862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Obviously, the predicted days of survival at any of these rates of water loss is far less than the 15 days that Darlene survived. Something else must account for her survival.</a:t>
            </a:r>
            <a:endParaRPr b="0" i="0" sz="1400" u="none" cap="none" strike="noStrike">
              <a:solidFill>
                <a:srgbClr val="000000"/>
              </a:solidFill>
              <a:latin typeface="Arial"/>
              <a:ea typeface="Arial"/>
              <a:cs typeface="Arial"/>
              <a:sym typeface="Arial"/>
            </a:endParaRPr>
          </a:p>
          <a:p>
            <a:pPr indent="388620" lvl="0" marL="0" marR="388620" rtl="0" algn="l">
              <a:lnSpc>
                <a:spcPct val="100000"/>
              </a:lnSpc>
              <a:spcBef>
                <a:spcPts val="50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such as </a:t>
            </a:r>
            <a:r>
              <a:rPr b="0" i="1" lang="en-US" sz="1800" u="none" cap="none" strike="noStrike">
                <a:solidFill>
                  <a:srgbClr val="000000"/>
                </a:solidFill>
                <a:latin typeface="Verdana"/>
                <a:ea typeface="Verdana"/>
                <a:cs typeface="Verdana"/>
                <a:sym typeface="Verdana"/>
              </a:rPr>
              <a:t>being buried in rubble in the warm, humid environment , age, weight, or sex ,</a:t>
            </a:r>
            <a:r>
              <a:rPr b="0" i="0" lang="en-US" sz="1800" u="none" cap="none" strike="noStrike">
                <a:solidFill>
                  <a:srgbClr val="000000"/>
                </a:solidFill>
                <a:latin typeface="Calibri"/>
                <a:ea typeface="Calibri"/>
                <a:cs typeface="Calibri"/>
                <a:sym typeface="Calibri"/>
              </a:rPr>
              <a:t> </a:t>
            </a:r>
            <a:r>
              <a:rPr b="0" i="1" lang="en-US" sz="1800" u="none" cap="none" strike="noStrike">
                <a:solidFill>
                  <a:srgbClr val="000000"/>
                </a:solidFill>
                <a:latin typeface="Verdana"/>
                <a:ea typeface="Verdana"/>
                <a:cs typeface="Verdana"/>
                <a:sym typeface="Verdana"/>
              </a:rPr>
              <a:t>Darlene was born and raised in Haiti ,</a:t>
            </a:r>
            <a:r>
              <a:rPr b="0" i="0" lang="en-US" sz="1800" u="none" cap="none" strike="noStrike">
                <a:solidFill>
                  <a:srgbClr val="000000"/>
                </a:solidFill>
                <a:latin typeface="Calibri"/>
                <a:ea typeface="Calibri"/>
                <a:cs typeface="Calibri"/>
                <a:sym typeface="Calibri"/>
              </a:rPr>
              <a:t> </a:t>
            </a:r>
            <a:r>
              <a:rPr b="0" i="1" lang="en-US" sz="1800" u="none" cap="none" strike="noStrike">
                <a:solidFill>
                  <a:srgbClr val="000000"/>
                </a:solidFill>
                <a:latin typeface="Verdana"/>
                <a:ea typeface="Verdana"/>
                <a:cs typeface="Verdana"/>
                <a:sym typeface="Verdana"/>
              </a:rPr>
              <a:t>starvation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3"/>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76" name="Google Shape;76;p23"/>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600"/>
              <a:buFont typeface="Arial"/>
              <a:buNone/>
            </a:pPr>
            <a:r>
              <a:rPr b="1" lang="en-US" sz="3240"/>
              <a:t>Water Movement Between Fluid Compartments</a:t>
            </a:r>
            <a:endParaRPr sz="3240"/>
          </a:p>
        </p:txBody>
      </p:sp>
      <p:sp>
        <p:nvSpPr>
          <p:cNvPr id="77" name="Google Shape;77;p23"/>
          <p:cNvSpPr txBox="1"/>
          <p:nvPr>
            <p:ph idx="4294967295" type="body"/>
          </p:nvPr>
        </p:nvSpPr>
        <p:spPr>
          <a:xfrm>
            <a:off x="381000" y="1219200"/>
            <a:ext cx="8382000" cy="5638800"/>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000"/>
              <a:buFont typeface="Arial"/>
              <a:buChar char="•"/>
            </a:pPr>
            <a:r>
              <a:rPr lang="en-US" sz="1850">
                <a:solidFill>
                  <a:srgbClr val="000000"/>
                </a:solidFill>
              </a:rPr>
              <a:t>fluid continually exchanged between compartments</a:t>
            </a:r>
            <a:endParaRPr sz="2220"/>
          </a:p>
          <a:p>
            <a:pPr indent="-215900" lvl="0" marL="342900" rtl="0" algn="l">
              <a:lnSpc>
                <a:spcPct val="80000"/>
              </a:lnSpc>
              <a:spcBef>
                <a:spcPts val="700"/>
              </a:spcBef>
              <a:spcAft>
                <a:spcPts val="0"/>
              </a:spcAft>
              <a:buClr>
                <a:srgbClr val="000000"/>
              </a:buClr>
              <a:buSzPts val="2000"/>
              <a:buFont typeface="Arial"/>
              <a:buNone/>
            </a:pPr>
            <a:r>
              <a:t/>
            </a:r>
            <a:endParaRPr sz="1850">
              <a:solidFill>
                <a:srgbClr val="000000"/>
              </a:solidFill>
            </a:endParaRPr>
          </a:p>
          <a:p>
            <a:pPr indent="-342900" lvl="0" marL="342900" rtl="0" algn="l">
              <a:lnSpc>
                <a:spcPct val="80000"/>
              </a:lnSpc>
              <a:spcBef>
                <a:spcPts val="400"/>
              </a:spcBef>
              <a:spcAft>
                <a:spcPts val="0"/>
              </a:spcAft>
              <a:buClr>
                <a:srgbClr val="000000"/>
              </a:buClr>
              <a:buSzPts val="2000"/>
              <a:buFont typeface="Arial"/>
              <a:buChar char="•"/>
            </a:pPr>
            <a:r>
              <a:rPr lang="en-US" sz="1850">
                <a:solidFill>
                  <a:srgbClr val="000000"/>
                </a:solidFill>
              </a:rPr>
              <a:t>water moves by </a:t>
            </a:r>
            <a:r>
              <a:rPr b="1" lang="en-US" sz="2220"/>
              <a:t>osmosis</a:t>
            </a:r>
            <a:endParaRPr sz="2220"/>
          </a:p>
          <a:p>
            <a:pPr indent="-215900" lvl="0" marL="342900" rtl="0" algn="l">
              <a:lnSpc>
                <a:spcPct val="80000"/>
              </a:lnSpc>
              <a:spcBef>
                <a:spcPts val="700"/>
              </a:spcBef>
              <a:spcAft>
                <a:spcPts val="0"/>
              </a:spcAft>
              <a:buClr>
                <a:srgbClr val="000000"/>
              </a:buClr>
              <a:buSzPts val="2000"/>
              <a:buFont typeface="Arial"/>
              <a:buNone/>
            </a:pPr>
            <a:r>
              <a:t/>
            </a:r>
            <a:endParaRPr b="1" sz="2220"/>
          </a:p>
          <a:p>
            <a:pPr indent="-342900" lvl="0" marL="342900" rtl="0" algn="l">
              <a:lnSpc>
                <a:spcPct val="80000"/>
              </a:lnSpc>
              <a:spcBef>
                <a:spcPts val="400"/>
              </a:spcBef>
              <a:spcAft>
                <a:spcPts val="0"/>
              </a:spcAft>
              <a:buClr>
                <a:srgbClr val="000000"/>
              </a:buClr>
              <a:buSzPts val="2000"/>
              <a:buFont typeface="Arial"/>
              <a:buChar char="•"/>
            </a:pPr>
            <a:r>
              <a:rPr lang="en-US" sz="1850">
                <a:solidFill>
                  <a:srgbClr val="000000"/>
                </a:solidFill>
              </a:rPr>
              <a:t>because water moves so easily through plasma membranes, </a:t>
            </a:r>
            <a:r>
              <a:rPr b="1" lang="en-US" sz="2220"/>
              <a:t>osmotic gradients</a:t>
            </a:r>
            <a:r>
              <a:rPr lang="en-US" sz="1850">
                <a:solidFill>
                  <a:srgbClr val="000000"/>
                </a:solidFill>
              </a:rPr>
              <a:t> never last for very long</a:t>
            </a:r>
            <a:endParaRPr sz="2220"/>
          </a:p>
          <a:p>
            <a:pPr indent="-215900" lvl="0" marL="342900" rtl="0" algn="l">
              <a:lnSpc>
                <a:spcPct val="80000"/>
              </a:lnSpc>
              <a:spcBef>
                <a:spcPts val="700"/>
              </a:spcBef>
              <a:spcAft>
                <a:spcPts val="0"/>
              </a:spcAft>
              <a:buClr>
                <a:srgbClr val="000000"/>
              </a:buClr>
              <a:buSzPts val="2000"/>
              <a:buFont typeface="Arial"/>
              <a:buNone/>
            </a:pPr>
            <a:r>
              <a:t/>
            </a:r>
            <a:endParaRPr sz="1850">
              <a:solidFill>
                <a:srgbClr val="000000"/>
              </a:solidFill>
            </a:endParaRPr>
          </a:p>
          <a:p>
            <a:pPr indent="-342900" lvl="0" marL="342900" rtl="0" algn="l">
              <a:lnSpc>
                <a:spcPct val="80000"/>
              </a:lnSpc>
              <a:spcBef>
                <a:spcPts val="400"/>
              </a:spcBef>
              <a:spcAft>
                <a:spcPts val="0"/>
              </a:spcAft>
              <a:buClr>
                <a:srgbClr val="000000"/>
              </a:buClr>
              <a:buSzPts val="2000"/>
              <a:buFont typeface="Arial"/>
              <a:buChar char="•"/>
            </a:pPr>
            <a:r>
              <a:rPr lang="en-US" sz="1850">
                <a:solidFill>
                  <a:srgbClr val="000000"/>
                </a:solidFill>
              </a:rPr>
              <a:t>if imbalance arises, osmosis restores balance within seconds so the intracellular and extracellular osmolarity are equal</a:t>
            </a:r>
            <a:endParaRPr sz="2220"/>
          </a:p>
          <a:p>
            <a:pPr indent="-285750" lvl="1" marL="742950" rtl="0" algn="l">
              <a:lnSpc>
                <a:spcPct val="80000"/>
              </a:lnSpc>
              <a:spcBef>
                <a:spcPts val="0"/>
              </a:spcBef>
              <a:spcAft>
                <a:spcPts val="0"/>
              </a:spcAft>
              <a:buClr>
                <a:srgbClr val="000000"/>
              </a:buClr>
              <a:buSzPts val="1800"/>
              <a:buFont typeface="Arial"/>
              <a:buChar char="–"/>
            </a:pPr>
            <a:r>
              <a:rPr lang="en-US" sz="1665">
                <a:solidFill>
                  <a:srgbClr val="000000"/>
                </a:solidFill>
              </a:rPr>
              <a:t>if osmolarity of the tissue fluid rises, water moves out of the cell</a:t>
            </a:r>
            <a:endParaRPr sz="2220"/>
          </a:p>
          <a:p>
            <a:pPr indent="-285750" lvl="1" marL="742950" rtl="0" algn="l">
              <a:lnSpc>
                <a:spcPct val="80000"/>
              </a:lnSpc>
              <a:spcBef>
                <a:spcPts val="0"/>
              </a:spcBef>
              <a:spcAft>
                <a:spcPts val="0"/>
              </a:spcAft>
              <a:buClr>
                <a:srgbClr val="000000"/>
              </a:buClr>
              <a:buSzPts val="1800"/>
              <a:buFont typeface="Arial"/>
              <a:buChar char="–"/>
            </a:pPr>
            <a:r>
              <a:rPr lang="en-US" sz="1665">
                <a:solidFill>
                  <a:srgbClr val="000000"/>
                </a:solidFill>
              </a:rPr>
              <a:t>if it falls, water moves in</a:t>
            </a:r>
            <a:endParaRPr sz="2220"/>
          </a:p>
          <a:p>
            <a:pPr indent="-171450" lvl="1" marL="742950" rtl="0" algn="l">
              <a:lnSpc>
                <a:spcPct val="80000"/>
              </a:lnSpc>
              <a:spcBef>
                <a:spcPts val="0"/>
              </a:spcBef>
              <a:spcAft>
                <a:spcPts val="0"/>
              </a:spcAft>
              <a:buClr>
                <a:srgbClr val="000000"/>
              </a:buClr>
              <a:buSzPts val="1800"/>
              <a:buFont typeface="Arial"/>
              <a:buNone/>
            </a:pPr>
            <a:r>
              <a:t/>
            </a:r>
            <a:endParaRPr sz="1665">
              <a:solidFill>
                <a:srgbClr val="000000"/>
              </a:solidFill>
            </a:endParaRPr>
          </a:p>
          <a:p>
            <a:pPr indent="-342900" lvl="0" marL="342900" rtl="0" algn="l">
              <a:lnSpc>
                <a:spcPct val="80000"/>
              </a:lnSpc>
              <a:spcBef>
                <a:spcPts val="400"/>
              </a:spcBef>
              <a:spcAft>
                <a:spcPts val="0"/>
              </a:spcAft>
              <a:buClr>
                <a:srgbClr val="000000"/>
              </a:buClr>
              <a:buSzPts val="2000"/>
              <a:buFont typeface="Arial"/>
              <a:buChar char="•"/>
            </a:pPr>
            <a:r>
              <a:rPr lang="en-US" sz="1850">
                <a:solidFill>
                  <a:srgbClr val="000000"/>
                </a:solidFill>
              </a:rPr>
              <a:t>osmosis from one fluid compartment to another is determined by the relative concentrations of solutes in each compartment</a:t>
            </a:r>
            <a:endParaRPr sz="2220"/>
          </a:p>
          <a:p>
            <a:pPr indent="-285750" lvl="1" marL="742950" rtl="0" algn="l">
              <a:lnSpc>
                <a:spcPct val="80000"/>
              </a:lnSpc>
              <a:spcBef>
                <a:spcPts val="0"/>
              </a:spcBef>
              <a:spcAft>
                <a:spcPts val="0"/>
              </a:spcAft>
              <a:buClr>
                <a:srgbClr val="000000"/>
              </a:buClr>
              <a:buSzPts val="1800"/>
              <a:buFont typeface="Arial"/>
              <a:buChar char="–"/>
            </a:pPr>
            <a:r>
              <a:rPr b="1" lang="en-US" sz="1665">
                <a:solidFill>
                  <a:srgbClr val="000000"/>
                </a:solidFill>
              </a:rPr>
              <a:t>electrolytes</a:t>
            </a:r>
            <a:r>
              <a:rPr b="0" lang="en-US" sz="2220"/>
              <a:t> – the most abundant solute particles, by far</a:t>
            </a:r>
            <a:endParaRPr b="0" sz="2220"/>
          </a:p>
          <a:p>
            <a:pPr indent="-285750" lvl="1" marL="742950" rtl="0" algn="l">
              <a:lnSpc>
                <a:spcPct val="80000"/>
              </a:lnSpc>
              <a:spcBef>
                <a:spcPts val="0"/>
              </a:spcBef>
              <a:spcAft>
                <a:spcPts val="0"/>
              </a:spcAft>
              <a:buClr>
                <a:srgbClr val="000000"/>
              </a:buClr>
              <a:buSzPts val="1800"/>
              <a:buFont typeface="Arial"/>
              <a:buChar char="–"/>
            </a:pPr>
            <a:r>
              <a:rPr b="1" lang="en-US" sz="1665">
                <a:solidFill>
                  <a:srgbClr val="000000"/>
                </a:solidFill>
              </a:rPr>
              <a:t>sodium salts </a:t>
            </a:r>
            <a:r>
              <a:rPr b="0" lang="en-US" sz="2220"/>
              <a:t>in </a:t>
            </a:r>
            <a:r>
              <a:rPr b="1" lang="en-US" sz="1665">
                <a:solidFill>
                  <a:srgbClr val="000000"/>
                </a:solidFill>
              </a:rPr>
              <a:t>ECF</a:t>
            </a:r>
            <a:endParaRPr sz="2220"/>
          </a:p>
          <a:p>
            <a:pPr indent="-285750" lvl="1" marL="742950" rtl="0" algn="l">
              <a:lnSpc>
                <a:spcPct val="80000"/>
              </a:lnSpc>
              <a:spcBef>
                <a:spcPts val="0"/>
              </a:spcBef>
              <a:spcAft>
                <a:spcPts val="0"/>
              </a:spcAft>
              <a:buClr>
                <a:srgbClr val="000000"/>
              </a:buClr>
              <a:buSzPts val="1800"/>
              <a:buFont typeface="Arial"/>
              <a:buChar char="–"/>
            </a:pPr>
            <a:r>
              <a:rPr b="1" lang="en-US" sz="1665">
                <a:solidFill>
                  <a:srgbClr val="000000"/>
                </a:solidFill>
              </a:rPr>
              <a:t>potassium salts </a:t>
            </a:r>
            <a:r>
              <a:rPr b="0" lang="en-US" sz="2220"/>
              <a:t>in</a:t>
            </a:r>
            <a:r>
              <a:rPr b="1" lang="en-US" sz="1665">
                <a:solidFill>
                  <a:srgbClr val="000000"/>
                </a:solidFill>
              </a:rPr>
              <a:t> ICF</a:t>
            </a:r>
            <a:endParaRPr sz="2220"/>
          </a:p>
          <a:p>
            <a:pPr indent="-171450" lvl="1" marL="742950" rtl="0" algn="l">
              <a:lnSpc>
                <a:spcPct val="80000"/>
              </a:lnSpc>
              <a:spcBef>
                <a:spcPts val="0"/>
              </a:spcBef>
              <a:spcAft>
                <a:spcPts val="0"/>
              </a:spcAft>
              <a:buClr>
                <a:srgbClr val="000000"/>
              </a:buClr>
              <a:buSzPts val="1800"/>
              <a:buFont typeface="Arial"/>
              <a:buNone/>
            </a:pPr>
            <a:r>
              <a:t/>
            </a:r>
            <a:endParaRPr b="1" sz="1665">
              <a:solidFill>
                <a:srgbClr val="000000"/>
              </a:solidFill>
            </a:endParaRPr>
          </a:p>
          <a:p>
            <a:pPr indent="-342900" lvl="0" marL="342900" rtl="0" algn="l">
              <a:lnSpc>
                <a:spcPct val="80000"/>
              </a:lnSpc>
              <a:spcBef>
                <a:spcPts val="400"/>
              </a:spcBef>
              <a:spcAft>
                <a:spcPts val="0"/>
              </a:spcAft>
              <a:buClr>
                <a:srgbClr val="000000"/>
              </a:buClr>
              <a:buSzPts val="2000"/>
              <a:buFont typeface="Arial"/>
              <a:buChar char="•"/>
            </a:pPr>
            <a:r>
              <a:rPr b="1" lang="en-US" sz="1850">
                <a:solidFill>
                  <a:srgbClr val="000000"/>
                </a:solidFill>
              </a:rPr>
              <a:t>electrolytes</a:t>
            </a:r>
            <a:r>
              <a:rPr b="0" lang="en-US" sz="2220"/>
              <a:t> play the principal role in governing the body’s water distribution and total water content</a:t>
            </a:r>
            <a:endParaRPr sz="222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4"/>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83" name="Google Shape;83;p24"/>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600"/>
              <a:buFont typeface="Arial"/>
              <a:buNone/>
            </a:pPr>
            <a:r>
              <a:rPr b="1" lang="en-US" sz="3240"/>
              <a:t>Water Movement Between Fluid Compartments</a:t>
            </a:r>
            <a:endParaRPr sz="3240"/>
          </a:p>
        </p:txBody>
      </p:sp>
      <p:sp>
        <p:nvSpPr>
          <p:cNvPr id="84" name="Google Shape;84;p24"/>
          <p:cNvSpPr txBox="1"/>
          <p:nvPr/>
        </p:nvSpPr>
        <p:spPr>
          <a:xfrm>
            <a:off x="3870007" y="6202362"/>
            <a:ext cx="1661161"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24.1</a:t>
            </a:r>
            <a:endParaRPr b="0" i="0" sz="1400" u="none" cap="none" strike="noStrike">
              <a:solidFill>
                <a:srgbClr val="000000"/>
              </a:solidFill>
              <a:latin typeface="Arial"/>
              <a:ea typeface="Arial"/>
              <a:cs typeface="Arial"/>
              <a:sym typeface="Arial"/>
            </a:endParaRPr>
          </a:p>
        </p:txBody>
      </p:sp>
      <p:sp>
        <p:nvSpPr>
          <p:cNvPr id="85" name="Google Shape;85;p24"/>
          <p:cNvSpPr txBox="1"/>
          <p:nvPr/>
        </p:nvSpPr>
        <p:spPr>
          <a:xfrm>
            <a:off x="2196782" y="1233487"/>
            <a:ext cx="4718686" cy="20241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pic>
        <p:nvPicPr>
          <p:cNvPr descr="sal25693_24_01" id="86" name="Google Shape;86;p24"/>
          <p:cNvPicPr preferRelativeResize="0"/>
          <p:nvPr/>
        </p:nvPicPr>
        <p:blipFill rotWithShape="1">
          <a:blip r:embed="rId3">
            <a:alphaModFix/>
          </a:blip>
          <a:srcRect b="0" l="0" r="0" t="0"/>
          <a:stretch/>
        </p:blipFill>
        <p:spPr>
          <a:xfrm>
            <a:off x="217487" y="1468437"/>
            <a:ext cx="8686801" cy="4348163"/>
          </a:xfrm>
          <a:prstGeom prst="rect">
            <a:avLst/>
          </a:prstGeom>
          <a:noFill/>
          <a:ln>
            <a:noFill/>
          </a:ln>
        </p:spPr>
      </p:pic>
      <p:sp>
        <p:nvSpPr>
          <p:cNvPr id="87" name="Google Shape;87;p24"/>
          <p:cNvSpPr/>
          <p:nvPr/>
        </p:nvSpPr>
        <p:spPr>
          <a:xfrm>
            <a:off x="4379912" y="5340350"/>
            <a:ext cx="198438" cy="566738"/>
          </a:xfrm>
          <a:custGeom>
            <a:rect b="b" l="l" r="r" t="t"/>
            <a:pathLst>
              <a:path extrusionOk="0" h="21600" w="21600">
                <a:moveTo>
                  <a:pt x="21600" y="21600"/>
                </a:moveTo>
                <a:lnTo>
                  <a:pt x="4666" y="21600"/>
                </a:lnTo>
                <a:lnTo>
                  <a:pt x="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p:txBody>
      </p:sp>
      <p:sp>
        <p:nvSpPr>
          <p:cNvPr id="88" name="Google Shape;88;p24"/>
          <p:cNvSpPr/>
          <p:nvPr/>
        </p:nvSpPr>
        <p:spPr>
          <a:xfrm>
            <a:off x="5251450" y="5230812"/>
            <a:ext cx="152400" cy="676276"/>
          </a:xfrm>
          <a:custGeom>
            <a:rect b="b" l="l" r="r" t="t"/>
            <a:pathLst>
              <a:path extrusionOk="0" h="21600" w="21600">
                <a:moveTo>
                  <a:pt x="0" y="21600"/>
                </a:moveTo>
                <a:lnTo>
                  <a:pt x="21600" y="2160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p:txBody>
      </p:sp>
      <p:sp>
        <p:nvSpPr>
          <p:cNvPr id="89" name="Google Shape;89;p24"/>
          <p:cNvSpPr txBox="1"/>
          <p:nvPr/>
        </p:nvSpPr>
        <p:spPr>
          <a:xfrm>
            <a:off x="728662" y="5359400"/>
            <a:ext cx="887934"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Digestive tract</a:t>
            </a:r>
            <a:endParaRPr b="0" i="0" sz="1400" u="none" cap="none" strike="noStrike">
              <a:solidFill>
                <a:srgbClr val="000000"/>
              </a:solidFill>
              <a:latin typeface="Arial"/>
              <a:ea typeface="Arial"/>
              <a:cs typeface="Arial"/>
              <a:sym typeface="Arial"/>
            </a:endParaRPr>
          </a:p>
        </p:txBody>
      </p:sp>
      <p:sp>
        <p:nvSpPr>
          <p:cNvPr id="90" name="Google Shape;90;p24"/>
          <p:cNvSpPr txBox="1"/>
          <p:nvPr/>
        </p:nvSpPr>
        <p:spPr>
          <a:xfrm>
            <a:off x="2879725" y="5821362"/>
            <a:ext cx="788963"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Bloodstream</a:t>
            </a:r>
            <a:endParaRPr b="0" i="0" sz="1400" u="none" cap="none" strike="noStrike">
              <a:solidFill>
                <a:srgbClr val="000000"/>
              </a:solidFill>
              <a:latin typeface="Arial"/>
              <a:ea typeface="Arial"/>
              <a:cs typeface="Arial"/>
              <a:sym typeface="Arial"/>
            </a:endParaRPr>
          </a:p>
        </p:txBody>
      </p:sp>
      <p:sp>
        <p:nvSpPr>
          <p:cNvPr id="91" name="Google Shape;91;p24"/>
          <p:cNvSpPr txBox="1"/>
          <p:nvPr/>
        </p:nvSpPr>
        <p:spPr>
          <a:xfrm>
            <a:off x="8077200" y="5821362"/>
            <a:ext cx="788963"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Bloodstream</a:t>
            </a:r>
            <a:endParaRPr b="0" i="0" sz="1400" u="none" cap="none" strike="noStrike">
              <a:solidFill>
                <a:srgbClr val="000000"/>
              </a:solidFill>
              <a:latin typeface="Arial"/>
              <a:ea typeface="Arial"/>
              <a:cs typeface="Arial"/>
              <a:sym typeface="Arial"/>
            </a:endParaRPr>
          </a:p>
        </p:txBody>
      </p:sp>
      <p:sp>
        <p:nvSpPr>
          <p:cNvPr id="92" name="Google Shape;92;p24"/>
          <p:cNvSpPr/>
          <p:nvPr/>
        </p:nvSpPr>
        <p:spPr>
          <a:xfrm>
            <a:off x="4572000" y="2006600"/>
            <a:ext cx="798513" cy="633413"/>
          </a:xfrm>
          <a:custGeom>
            <a:rect b="b" l="l" r="r" t="t"/>
            <a:pathLst>
              <a:path extrusionOk="0" h="21600" w="21600">
                <a:moveTo>
                  <a:pt x="0" y="14562"/>
                </a:moveTo>
                <a:lnTo>
                  <a:pt x="8975" y="0"/>
                </a:lnTo>
                <a:lnTo>
                  <a:pt x="2160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p:txBody>
      </p:sp>
      <p:sp>
        <p:nvSpPr>
          <p:cNvPr id="93" name="Google Shape;93;p24"/>
          <p:cNvSpPr/>
          <p:nvPr/>
        </p:nvSpPr>
        <p:spPr>
          <a:xfrm>
            <a:off x="4370387" y="5330825"/>
            <a:ext cx="150813" cy="569913"/>
          </a:xfrm>
          <a:custGeom>
            <a:rect b="b" l="l" r="r" t="t"/>
            <a:pathLst>
              <a:path extrusionOk="0" h="21600" w="21600">
                <a:moveTo>
                  <a:pt x="21600" y="21600"/>
                </a:moveTo>
                <a:lnTo>
                  <a:pt x="6139"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p:txBody>
      </p:sp>
      <p:sp>
        <p:nvSpPr>
          <p:cNvPr id="94" name="Google Shape;94;p24"/>
          <p:cNvSpPr/>
          <p:nvPr/>
        </p:nvSpPr>
        <p:spPr>
          <a:xfrm>
            <a:off x="5260975" y="5224462"/>
            <a:ext cx="133350" cy="676276"/>
          </a:xfrm>
          <a:custGeom>
            <a:rect b="b" l="l" r="r" t="t"/>
            <a:pathLst>
              <a:path extrusionOk="0" h="21600" w="21600">
                <a:moveTo>
                  <a:pt x="0" y="21600"/>
                </a:moveTo>
                <a:lnTo>
                  <a:pt x="21600"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p:txBody>
      </p:sp>
      <p:sp>
        <p:nvSpPr>
          <p:cNvPr id="95" name="Google Shape;95;p24"/>
          <p:cNvSpPr/>
          <p:nvPr/>
        </p:nvSpPr>
        <p:spPr>
          <a:xfrm>
            <a:off x="4565650" y="1997075"/>
            <a:ext cx="798513" cy="638175"/>
          </a:xfrm>
          <a:custGeom>
            <a:rect b="b" l="l" r="r" t="t"/>
            <a:pathLst>
              <a:path extrusionOk="0" h="21600" w="21600">
                <a:moveTo>
                  <a:pt x="0" y="14561"/>
                </a:moveTo>
                <a:lnTo>
                  <a:pt x="8975"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p:txBody>
      </p:sp>
      <p:sp>
        <p:nvSpPr>
          <p:cNvPr id="96" name="Google Shape;96;p24"/>
          <p:cNvSpPr txBox="1"/>
          <p:nvPr/>
        </p:nvSpPr>
        <p:spPr>
          <a:xfrm>
            <a:off x="4545012" y="5824537"/>
            <a:ext cx="716038"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Tissue fluid</a:t>
            </a:r>
            <a:endParaRPr b="0" i="0" sz="1400" u="none" cap="none" strike="noStrike">
              <a:solidFill>
                <a:srgbClr val="000000"/>
              </a:solidFill>
              <a:latin typeface="Arial"/>
              <a:ea typeface="Arial"/>
              <a:cs typeface="Arial"/>
              <a:sym typeface="Arial"/>
            </a:endParaRPr>
          </a:p>
        </p:txBody>
      </p:sp>
      <p:sp>
        <p:nvSpPr>
          <p:cNvPr id="97" name="Google Shape;97;p24"/>
          <p:cNvSpPr txBox="1"/>
          <p:nvPr/>
        </p:nvSpPr>
        <p:spPr>
          <a:xfrm>
            <a:off x="6618287" y="5824537"/>
            <a:ext cx="424273"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Lymph</a:t>
            </a:r>
            <a:endParaRPr b="0" i="0" sz="1400" u="none" cap="none" strike="noStrike">
              <a:solidFill>
                <a:srgbClr val="000000"/>
              </a:solidFill>
              <a:latin typeface="Arial"/>
              <a:ea typeface="Arial"/>
              <a:cs typeface="Arial"/>
              <a:sym typeface="Arial"/>
            </a:endParaRPr>
          </a:p>
        </p:txBody>
      </p:sp>
      <p:sp>
        <p:nvSpPr>
          <p:cNvPr id="98" name="Google Shape;98;p24"/>
          <p:cNvSpPr txBox="1"/>
          <p:nvPr/>
        </p:nvSpPr>
        <p:spPr>
          <a:xfrm>
            <a:off x="4535487" y="1668462"/>
            <a:ext cx="767942"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Intracellular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fluid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pSp>
        <p:nvGrpSpPr>
          <p:cNvPr id="103" name="Google Shape;103;p25"/>
          <p:cNvGrpSpPr/>
          <p:nvPr/>
        </p:nvGrpSpPr>
        <p:grpSpPr>
          <a:xfrm>
            <a:off x="385128" y="900324"/>
            <a:ext cx="606640" cy="623327"/>
            <a:chOff x="-2" y="-2"/>
            <a:chExt cx="606639" cy="623325"/>
          </a:xfrm>
        </p:grpSpPr>
        <p:sp>
          <p:nvSpPr>
            <p:cNvPr id="104" name="Google Shape;104;p25"/>
            <p:cNvSpPr/>
            <p:nvPr/>
          </p:nvSpPr>
          <p:spPr>
            <a:xfrm>
              <a:off x="-2" y="-2"/>
              <a:ext cx="606639" cy="623325"/>
            </a:xfrm>
            <a:prstGeom prst="ellipse">
              <a:avLst/>
            </a:prstGeom>
            <a:solidFill>
              <a:srgbClr val="AA1A5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200"/>
                <a:buFont typeface="Trebuchet MS"/>
                <a:buNone/>
              </a:pPr>
              <a:r>
                <a:t/>
              </a:r>
              <a:endParaRPr b="0" i="0" sz="1200" u="none" cap="none" strike="noStrike">
                <a:solidFill>
                  <a:srgbClr val="F4F4F4"/>
                </a:solidFill>
                <a:latin typeface="Trebuchet MS"/>
                <a:ea typeface="Trebuchet MS"/>
                <a:cs typeface="Trebuchet MS"/>
                <a:sym typeface="Trebuchet MS"/>
              </a:endParaRPr>
            </a:p>
          </p:txBody>
        </p:sp>
        <p:sp>
          <p:nvSpPr>
            <p:cNvPr id="105" name="Google Shape;105;p25"/>
            <p:cNvSpPr/>
            <p:nvPr/>
          </p:nvSpPr>
          <p:spPr>
            <a:xfrm>
              <a:off x="102137" y="104934"/>
              <a:ext cx="402433" cy="413441"/>
            </a:xfrm>
            <a:prstGeom prst="ellipse">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200"/>
                <a:buFont typeface="Trebuchet MS"/>
                <a:buNone/>
              </a:pPr>
              <a:r>
                <a:t/>
              </a:r>
              <a:endParaRPr b="0" i="0" sz="1200" u="none" cap="none" strike="noStrike">
                <a:solidFill>
                  <a:srgbClr val="F4F4F4"/>
                </a:solidFill>
                <a:latin typeface="Trebuchet MS"/>
                <a:ea typeface="Trebuchet MS"/>
                <a:cs typeface="Trebuchet MS"/>
                <a:sym typeface="Trebuchet MS"/>
              </a:endParaRPr>
            </a:p>
          </p:txBody>
        </p:sp>
        <p:grpSp>
          <p:nvGrpSpPr>
            <p:cNvPr id="106" name="Google Shape;106;p25"/>
            <p:cNvGrpSpPr/>
            <p:nvPr/>
          </p:nvGrpSpPr>
          <p:grpSpPr>
            <a:xfrm>
              <a:off x="87945" y="90353"/>
              <a:ext cx="430836" cy="442641"/>
              <a:chOff x="-2" y="-2"/>
              <a:chExt cx="430835" cy="442640"/>
            </a:xfrm>
          </p:grpSpPr>
          <p:sp>
            <p:nvSpPr>
              <p:cNvPr id="107" name="Google Shape;107;p25"/>
              <p:cNvSpPr/>
              <p:nvPr/>
            </p:nvSpPr>
            <p:spPr>
              <a:xfrm>
                <a:off x="-2" y="-2"/>
                <a:ext cx="430832" cy="442636"/>
              </a:xfrm>
              <a:prstGeom prst="rect">
                <a:avLst/>
              </a:prstGeom>
              <a:solidFill>
                <a:srgbClr val="AA1A51"/>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08" name="Google Shape;108;p25"/>
              <p:cNvPicPr preferRelativeResize="0"/>
              <p:nvPr/>
            </p:nvPicPr>
            <p:blipFill rotWithShape="1">
              <a:blip r:embed="rId3">
                <a:alphaModFix/>
              </a:blip>
              <a:srcRect b="0" l="0" r="0" t="0"/>
              <a:stretch/>
            </p:blipFill>
            <p:spPr>
              <a:xfrm>
                <a:off x="0" y="-2"/>
                <a:ext cx="430833" cy="442640"/>
              </a:xfrm>
              <a:prstGeom prst="rect">
                <a:avLst/>
              </a:prstGeom>
              <a:noFill/>
              <a:ln>
                <a:noFill/>
              </a:ln>
            </p:spPr>
          </p:pic>
        </p:grpSp>
      </p:grpSp>
      <p:sp>
        <p:nvSpPr>
          <p:cNvPr id="109" name="Google Shape;109;p25"/>
          <p:cNvSpPr txBox="1"/>
          <p:nvPr/>
        </p:nvSpPr>
        <p:spPr>
          <a:xfrm>
            <a:off x="514920" y="1678939"/>
            <a:ext cx="8749161" cy="1823721"/>
          </a:xfrm>
          <a:prstGeom prst="rect">
            <a:avLst/>
          </a:prstGeom>
          <a:noFill/>
          <a:ln>
            <a:noFill/>
          </a:ln>
        </p:spPr>
        <p:txBody>
          <a:bodyPr anchorCtr="0" anchor="ctr" bIns="50800" lIns="50800" spcFirstLastPara="1" rIns="50800" wrap="square" tIns="50800">
            <a:spAutoFit/>
          </a:bodyPr>
          <a:lstStyle/>
          <a:p>
            <a:pPr indent="0" lvl="0" marL="0" marR="0" rtl="0" algn="l">
              <a:lnSpc>
                <a:spcPct val="175000"/>
              </a:lnSpc>
              <a:spcBef>
                <a:spcPts val="0"/>
              </a:spcBef>
              <a:spcAft>
                <a:spcPts val="0"/>
              </a:spcAft>
              <a:buClr>
                <a:srgbClr val="000000"/>
              </a:buClr>
              <a:buSzPts val="2400"/>
              <a:buFont typeface="Times"/>
              <a:buNone/>
            </a:pPr>
            <a:r>
              <a:rPr b="1" i="0" lang="en-US" sz="2400" u="none" cap="none" strike="noStrike">
                <a:solidFill>
                  <a:srgbClr val="000000"/>
                </a:solidFill>
                <a:latin typeface="Times"/>
                <a:ea typeface="Times"/>
                <a:cs typeface="Times"/>
                <a:sym typeface="Times"/>
              </a:rPr>
              <a:t>In which of these compartments would fluid accumulate in edema?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300"/>
                                        <p:tgtEl>
                                          <p:spTgt spid="103"/>
                                        </p:tgtEl>
                                        <p:attrNameLst>
                                          <p:attrName>ppt_w</p:attrName>
                                        </p:attrNameLst>
                                      </p:cBhvr>
                                      <p:tavLst>
                                        <p:tav fmla="" tm="0">
                                          <p:val>
                                            <p:strVal val="0"/>
                                          </p:val>
                                        </p:tav>
                                        <p:tav fmla="" tm="100000">
                                          <p:val>
                                            <p:strVal val="#ppt_w"/>
                                          </p:val>
                                        </p:tav>
                                      </p:tavLst>
                                    </p:anim>
                                    <p:anim calcmode="lin" valueType="num">
                                      <p:cBhvr additive="base">
                                        <p:cTn dur="300"/>
                                        <p:tgtEl>
                                          <p:spTgt spid="1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Bagdat</dc:creator>
</cp:coreProperties>
</file>